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09" r:id="rId5"/>
    <p:sldId id="310" r:id="rId6"/>
    <p:sldId id="311" r:id="rId7"/>
    <p:sldId id="308" r:id="rId8"/>
    <p:sldId id="307" r:id="rId9"/>
    <p:sldId id="312" r:id="rId10"/>
    <p:sldId id="296" r:id="rId11"/>
    <p:sldId id="294" r:id="rId12"/>
    <p:sldId id="295" r:id="rId13"/>
    <p:sldId id="305" r:id="rId14"/>
    <p:sldId id="301" r:id="rId15"/>
    <p:sldId id="300" r:id="rId16"/>
    <p:sldId id="304" r:id="rId17"/>
    <p:sldId id="314" r:id="rId18"/>
    <p:sldId id="317" r:id="rId19"/>
    <p:sldId id="315" r:id="rId20"/>
    <p:sldId id="316" r:id="rId21"/>
    <p:sldId id="306" r:id="rId22"/>
    <p:sldId id="318" r:id="rId23"/>
    <p:sldId id="32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880" autoAdjust="0"/>
  </p:normalViewPr>
  <p:slideViewPr>
    <p:cSldViewPr snapToGrid="0" snapToObjects="1" showGuides="1">
      <p:cViewPr varScale="1">
        <p:scale>
          <a:sx n="78" d="100"/>
          <a:sy n="78" d="100"/>
        </p:scale>
        <p:origin x="869" y="67"/>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endParaRPr lang="en-US" sz="1800" dirty="0">
            <a:solidFill>
              <a:schemeClr val="bg1"/>
            </a:solidFill>
            <a:latin typeface="+mn-lt"/>
          </a:endParaRP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IN" sz="1800" dirty="0"/>
            <a:t>Standardized column names</a:t>
          </a:r>
          <a:endParaRPr lang="en-US" sz="1800" b="1" dirty="0">
            <a:latin typeface="+mn-lt"/>
          </a:endParaRP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endParaRPr lang="en-US" sz="1800" dirty="0">
            <a:solidFill>
              <a:schemeClr val="bg1"/>
            </a:solidFill>
            <a:latin typeface="+mn-lt"/>
          </a:endParaRP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IN" sz="1800" dirty="0"/>
            <a:t>Handled missing values systematically</a:t>
          </a:r>
          <a:endParaRPr lang="en-US" sz="1800" b="1" dirty="0">
            <a:latin typeface="+mn-lt"/>
          </a:endParaRP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endParaRPr lang="en-US" sz="1800" dirty="0">
            <a:solidFill>
              <a:schemeClr val="bg1"/>
            </a:solidFill>
            <a:latin typeface="+mn-lt"/>
          </a:endParaRP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a:t>
          </a:r>
          <a:r>
            <a:rPr lang="en-US" sz="1800" dirty="0"/>
            <a:t>Type coercion for numeric columns</a:t>
          </a:r>
          <a:endParaRPr lang="en-US" sz="1800" b="1" dirty="0">
            <a:latin typeface="+mn-lt"/>
          </a:endParaRP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2BE415B7-7185-4956-8487-237B40BC0EE5}">
      <dgm:prSet phldrT="[Text]" phldr="0" custT="1"/>
      <dgm:spPr/>
      <dgm:t>
        <a:bodyPr/>
        <a:lstStyle/>
        <a:p>
          <a:pPr algn="ctr"/>
          <a:r>
            <a:rPr lang="en-IN" sz="1800" dirty="0"/>
            <a:t>Removed duplicates where applicable</a:t>
          </a:r>
          <a:endParaRPr lang="en-US" sz="1800" b="1" dirty="0">
            <a:latin typeface="+mn-lt"/>
          </a:endParaRP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D2FE027B-4161-41E1-B4D4-02AECB2E3FA0}">
      <dgm:prSet phldrT="[Text]" phldr="0" custT="1"/>
      <dgm:spPr/>
      <dgm:t>
        <a:bodyPr/>
        <a:lstStyle/>
        <a:p>
          <a:pPr>
            <a:defRPr b="1"/>
          </a:pPr>
          <a:endParaRPr lang="en-US" sz="1800" dirty="0">
            <a:solidFill>
              <a:schemeClr val="bg1"/>
            </a:solidFill>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88680CFE-3CE0-4842-B3D3-716D3B671238}" type="parTrans" cxnId="{4F4F82A2-02F1-492B-96C1-46C070BEFCE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396911"/>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313353" custScaleY="108978" custLinFactNeighborX="12408" custLinFactNeighborY="7859"/>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custLinFactY="-300000" custLinFactNeighborX="-27048" custLinFactNeighborY="-379276"/>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270033" custScaleY="10600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476481"/>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423319"/>
          <a:ext cx="6853084"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805568" y="2602644"/>
          <a:ext cx="451420"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805568" y="2602644"/>
        <a:ext cx="451420" cy="547670"/>
      </dsp:txXfrm>
    </dsp:sp>
    <dsp:sp modelId="{BA29120C-7C6B-4F62-9079-4AD528BC0744}">
      <dsp:nvSpPr>
        <dsp:cNvPr id="0" name=""/>
        <dsp:cNvSpPr/>
      </dsp:nvSpPr>
      <dsp:spPr>
        <a:xfrm>
          <a:off x="13246" y="572812"/>
          <a:ext cx="2036063"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Standardized column names</a:t>
          </a:r>
          <a:endParaRPr lang="en-US" sz="1800" b="1" kern="1200" dirty="0">
            <a:latin typeface="+mn-lt"/>
          </a:endParaRPr>
        </a:p>
      </dsp:txBody>
      <dsp:txXfrm>
        <a:off x="58628" y="618194"/>
        <a:ext cx="1945299" cy="838881"/>
      </dsp:txXfrm>
    </dsp:sp>
    <dsp:sp modelId="{A95DB80B-444A-4D69-B205-3A801BB8524A}">
      <dsp:nvSpPr>
        <dsp:cNvPr id="0" name=""/>
        <dsp:cNvSpPr/>
      </dsp:nvSpPr>
      <dsp:spPr>
        <a:xfrm>
          <a:off x="1031278"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2411864" y="1662600"/>
          <a:ext cx="451420"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2411864" y="1662600"/>
        <a:ext cx="451420" cy="547670"/>
      </dsp:txXfrm>
    </dsp:sp>
    <dsp:sp modelId="{FA19A0AA-8B0B-4AA8-A80D-08CFFDD3F112}">
      <dsp:nvSpPr>
        <dsp:cNvPr id="0" name=""/>
        <dsp:cNvSpPr/>
      </dsp:nvSpPr>
      <dsp:spPr>
        <a:xfrm>
          <a:off x="994928"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897510" y="3243012"/>
          <a:ext cx="1607430" cy="163734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Handled missing values systematically</a:t>
          </a:r>
          <a:endParaRPr lang="en-US" sz="1800" b="1" kern="1200" dirty="0">
            <a:latin typeface="+mn-lt"/>
          </a:endParaRPr>
        </a:p>
      </dsp:txBody>
      <dsp:txXfrm>
        <a:off x="1975978" y="3321480"/>
        <a:ext cx="1450494" cy="1480412"/>
      </dsp:txXfrm>
    </dsp:sp>
    <dsp:sp modelId="{DBD74D6B-057A-432C-9067-BF618C19EB2A}">
      <dsp:nvSpPr>
        <dsp:cNvPr id="0" name=""/>
        <dsp:cNvSpPr/>
      </dsp:nvSpPr>
      <dsp:spPr>
        <a:xfrm>
          <a:off x="2637575" y="2389596"/>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692733" y="2625196"/>
          <a:ext cx="451420"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3692733" y="2625196"/>
        <a:ext cx="451420" cy="547670"/>
      </dsp:txXfrm>
    </dsp:sp>
    <dsp:sp modelId="{0F979253-FD39-4920-BFCA-78C564B167EA}">
      <dsp:nvSpPr>
        <dsp:cNvPr id="0" name=""/>
        <dsp:cNvSpPr/>
      </dsp:nvSpPr>
      <dsp:spPr>
        <a:xfrm>
          <a:off x="2581561" y="1859415"/>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225839" y="-22551"/>
          <a:ext cx="1385208" cy="159266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a:t>
          </a:r>
          <a:r>
            <a:rPr lang="en-US" sz="1800" kern="1200" dirty="0"/>
            <a:t>Type coercion for numeric columns</a:t>
          </a:r>
          <a:endParaRPr lang="en-US" sz="1800" b="1" kern="1200" dirty="0">
            <a:latin typeface="+mn-lt"/>
          </a:endParaRPr>
        </a:p>
      </dsp:txBody>
      <dsp:txXfrm>
        <a:off x="3293459" y="45069"/>
        <a:ext cx="1249968" cy="1457425"/>
      </dsp:txXfrm>
    </dsp:sp>
    <dsp:sp modelId="{DCAE8A46-752C-4E82-84CE-E790E1F2918E}">
      <dsp:nvSpPr>
        <dsp:cNvPr id="0" name=""/>
        <dsp:cNvSpPr/>
      </dsp:nvSpPr>
      <dsp:spPr>
        <a:xfrm>
          <a:off x="3918443" y="1525009"/>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392007" y="1696323"/>
          <a:ext cx="451420"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5392007" y="1696323"/>
        <a:ext cx="451420" cy="547670"/>
      </dsp:txXfrm>
    </dsp:sp>
    <dsp:sp modelId="{B6459BF8-D2C3-4018-9C28-98667DC203F4}">
      <dsp:nvSpPr>
        <dsp:cNvPr id="0" name=""/>
        <dsp:cNvSpPr/>
      </dsp:nvSpPr>
      <dsp:spPr>
        <a:xfrm>
          <a:off x="3882093" y="2409521"/>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395597" y="3344180"/>
          <a:ext cx="2444239" cy="118788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Removed duplicates where applicable</a:t>
          </a:r>
          <a:endParaRPr lang="en-US" sz="1800" b="1" kern="1200" dirty="0">
            <a:latin typeface="+mn-lt"/>
          </a:endParaRPr>
        </a:p>
      </dsp:txBody>
      <dsp:txXfrm>
        <a:off x="4453585" y="3402168"/>
        <a:ext cx="2328263" cy="1071904"/>
      </dsp:txXfrm>
    </dsp:sp>
    <dsp:sp modelId="{086FB9B1-82B2-4197-8B33-6E7FF94F8D2E}">
      <dsp:nvSpPr>
        <dsp:cNvPr id="0" name=""/>
        <dsp:cNvSpPr/>
      </dsp:nvSpPr>
      <dsp:spPr>
        <a:xfrm>
          <a:off x="5617717" y="2423318"/>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581367"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12/22/2025</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12/22/2025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18</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r>
              <a:rPr lang="en-US"/>
              <a:t>Click icon to add picture</a:t>
            </a:r>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r>
              <a:rPr lang="en-US" noProof="0"/>
              <a:t>Click icon to add picture</a:t>
            </a:r>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r>
              <a:rPr lang="en-US" noProof="0"/>
              <a:t>Click icon to add picture</a:t>
            </a:r>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r>
              <a:rPr lang="en-US" noProof="0"/>
              <a:t>Click icon to add picture</a:t>
            </a:r>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r>
              <a:rPr lang="en-US"/>
              <a:t>Click icon to add picture</a:t>
            </a:r>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727587" y="822960"/>
            <a:ext cx="8042787" cy="2716653"/>
          </a:xfrm>
        </p:spPr>
        <p:txBody>
          <a:bodyPr/>
          <a:lstStyle/>
          <a:p>
            <a:r>
              <a:rPr lang="nn-NO" dirty="0">
                <a:effectLst>
                  <a:outerShdw blurRad="38100" dist="38100" dir="2700000" algn="tl">
                    <a:srgbClr val="000000">
                      <a:alpha val="43137"/>
                    </a:srgbClr>
                  </a:outerShdw>
                </a:effectLst>
              </a:rPr>
              <a:t>TellCo Data Engineering &amp; EDA Pipeline</a:t>
            </a:r>
            <a:endParaRPr lang="en-US" dirty="0">
              <a:effectLst>
                <a:outerShdw blurRad="38100" dist="38100" dir="2700000" algn="tl">
                  <a:srgbClr val="000000">
                    <a:alpha val="43137"/>
                  </a:srgbClr>
                </a:outerShdw>
              </a:effectLst>
            </a:endParaRPr>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822961" y="4674649"/>
            <a:ext cx="4398264" cy="1047725"/>
          </a:xfrm>
        </p:spPr>
        <p:txBody>
          <a:bodyPr/>
          <a:lstStyle/>
          <a:p>
            <a:pPr>
              <a:lnSpc>
                <a:spcPct val="100000"/>
              </a:lnSpc>
            </a:pPr>
            <a:r>
              <a:rPr lang="en-US" sz="1800" dirty="0">
                <a:effectLst>
                  <a:outerShdw blurRad="38100" dist="38100" dir="2700000" algn="tl">
                    <a:srgbClr val="000000">
                      <a:alpha val="43137"/>
                    </a:srgbClr>
                  </a:outerShdw>
                </a:effectLst>
              </a:rPr>
              <a:t>Aishwarya Kumar Singh</a:t>
            </a:r>
          </a:p>
          <a:p>
            <a:pPr>
              <a:lnSpc>
                <a:spcPct val="100000"/>
              </a:lnSpc>
            </a:pPr>
            <a:r>
              <a:rPr lang="en-US" sz="1800" dirty="0">
                <a:effectLst>
                  <a:outerShdw blurRad="38100" dist="38100" dir="2700000" algn="tl">
                    <a:srgbClr val="000000">
                      <a:alpha val="43137"/>
                    </a:srgbClr>
                  </a:outerShdw>
                </a:effectLst>
              </a:rPr>
              <a:t>Intern – </a:t>
            </a:r>
            <a:r>
              <a:rPr lang="en-US" sz="1800" dirty="0" err="1">
                <a:effectLst>
                  <a:outerShdw blurRad="38100" dist="38100" dir="2700000" algn="tl">
                    <a:srgbClr val="000000">
                      <a:alpha val="43137"/>
                    </a:srgbClr>
                  </a:outerShdw>
                </a:effectLst>
              </a:rPr>
              <a:t>Nexthikes</a:t>
            </a:r>
            <a:r>
              <a:rPr lang="en-US" sz="1800" dirty="0">
                <a:effectLst>
                  <a:outerShdw blurRad="38100" dist="38100" dir="2700000" algn="tl">
                    <a:srgbClr val="000000">
                      <a:alpha val="43137"/>
                    </a:srgbClr>
                  </a:outerShdw>
                </a:effectLst>
              </a:rPr>
              <a:t> IT Solution</a:t>
            </a:r>
          </a:p>
          <a:p>
            <a:pPr>
              <a:lnSpc>
                <a:spcPct val="100000"/>
              </a:lnSpc>
            </a:pPr>
            <a:r>
              <a:rPr lang="en-US" sz="1800" dirty="0">
                <a:effectLst>
                  <a:outerShdw blurRad="38100" dist="38100" dir="2700000" algn="tl">
                    <a:srgbClr val="000000">
                      <a:alpha val="43137"/>
                    </a:srgbClr>
                  </a:outerShdw>
                </a:effectLst>
              </a:rPr>
              <a:t>Saturday, December 20, 2025</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normAutofit/>
          </a:bodyPr>
          <a:lstStyle/>
          <a:p>
            <a:r>
              <a:rPr lang="en-IN" sz="4000" dirty="0">
                <a:effectLst>
                  <a:outerShdw blurRad="38100" dist="38100" dir="2700000" algn="tl">
                    <a:srgbClr val="000000">
                      <a:alpha val="43137"/>
                    </a:srgbClr>
                  </a:outerShdw>
                </a:effectLst>
              </a:rPr>
              <a:t>Why Parquet Format?</a:t>
            </a:r>
            <a:endParaRPr lang="en-US" sz="4000" dirty="0">
              <a:effectLst>
                <a:outerShdw blurRad="38100" dist="38100" dir="2700000" algn="tl">
                  <a:srgbClr val="000000">
                    <a:alpha val="43137"/>
                  </a:srgbClr>
                </a:outerShdw>
              </a:effectLst>
            </a:endParaRP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59" y="3077497"/>
            <a:ext cx="4948575" cy="3146322"/>
          </a:xfrm>
        </p:spPr>
        <p:txBody>
          <a:bodyPr/>
          <a:lstStyle/>
          <a:p>
            <a:pPr marL="0" indent="0">
              <a:buNone/>
            </a:pPr>
            <a:r>
              <a:rPr lang="en-IN" dirty="0"/>
              <a:t>Parquet is a columnar storage file format used for large-scale data analytics. It stores data column-wise (not row-wise), making queries faster and more memory-efficient. It preserves schema and data types, unlike Excel or CSV. It supports compression and efficient reads, which is why it’s ideal for big data and EDA pipelines. In short: Parquet = fast, compact, and analysis-ready data storage.</a:t>
            </a:r>
          </a:p>
          <a:p>
            <a:pPr marL="0" indent="0">
              <a:buNone/>
            </a:pPr>
            <a:endParaRPr lang="en-IN" dirty="0"/>
          </a:p>
        </p:txBody>
      </p:sp>
      <p:sp>
        <p:nvSpPr>
          <p:cNvPr id="5" name="Content Placeholder 22">
            <a:extLst>
              <a:ext uri="{FF2B5EF4-FFF2-40B4-BE49-F238E27FC236}">
                <a16:creationId xmlns:a16="http://schemas.microsoft.com/office/drawing/2014/main" id="{8491F819-914B-C9A2-E267-723910BA353D}"/>
              </a:ext>
            </a:extLst>
          </p:cNvPr>
          <p:cNvSpPr txBox="1">
            <a:spLocks/>
          </p:cNvSpPr>
          <p:nvPr/>
        </p:nvSpPr>
        <p:spPr>
          <a:xfrm>
            <a:off x="6035040" y="3182112"/>
            <a:ext cx="5273040" cy="1734017"/>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effectLst>
                  <a:outerShdw blurRad="38100" dist="38100" dir="2700000" algn="tl">
                    <a:srgbClr val="000000">
                      <a:alpha val="43137"/>
                    </a:srgbClr>
                  </a:outerShdw>
                </a:effectLst>
              </a:rPr>
              <a:t>Columnar storage → faster analytics.</a:t>
            </a:r>
          </a:p>
          <a:p>
            <a:r>
              <a:rPr lang="en-IN" sz="2000" dirty="0">
                <a:effectLst>
                  <a:outerShdw blurRad="38100" dist="38100" dir="2700000" algn="tl">
                    <a:srgbClr val="000000">
                      <a:alpha val="43137"/>
                    </a:srgbClr>
                  </a:outerShdw>
                </a:effectLst>
              </a:rPr>
              <a:t>Highly compressed → reduced disk size.</a:t>
            </a:r>
          </a:p>
          <a:p>
            <a:r>
              <a:rPr lang="en-IN" sz="2000" dirty="0">
                <a:effectLst>
                  <a:outerShdw blurRad="38100" dist="38100" dir="2700000" algn="tl">
                    <a:srgbClr val="000000">
                      <a:alpha val="43137"/>
                    </a:srgbClr>
                  </a:outerShdw>
                </a:effectLst>
              </a:rPr>
              <a:t>Schema preserved across reads.</a:t>
            </a:r>
          </a:p>
          <a:p>
            <a:r>
              <a:rPr lang="en-IN" sz="2000" dirty="0">
                <a:effectLst>
                  <a:outerShdw blurRad="38100" dist="38100" dir="2700000" algn="tl">
                    <a:srgbClr val="000000">
                      <a:alpha val="43137"/>
                    </a:srgbClr>
                  </a:outerShdw>
                </a:effectLst>
              </a:rPr>
              <a:t>Efficient for large datasets.</a:t>
            </a:r>
          </a:p>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68352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normAutofit/>
          </a:bodyPr>
          <a:lstStyle/>
          <a:p>
            <a:r>
              <a:rPr lang="en-IN" sz="4000" dirty="0">
                <a:effectLst>
                  <a:outerShdw blurRad="38100" dist="38100" dir="2700000" algn="tl">
                    <a:srgbClr val="000000">
                      <a:alpha val="43137"/>
                    </a:srgbClr>
                  </a:outerShdw>
                </a:effectLst>
              </a:rPr>
              <a:t>Parquet Generation Flow</a:t>
            </a:r>
            <a:endParaRPr lang="en-US" sz="4000" dirty="0">
              <a:effectLst>
                <a:outerShdw blurRad="38100" dist="38100" dir="2700000" algn="tl">
                  <a:srgbClr val="000000">
                    <a:alpha val="43137"/>
                  </a:srgbClr>
                </a:outerShdw>
              </a:effectLst>
            </a:endParaRP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sp>
        <p:nvSpPr>
          <p:cNvPr id="7" name="TextBox 6">
            <a:extLst>
              <a:ext uri="{FF2B5EF4-FFF2-40B4-BE49-F238E27FC236}">
                <a16:creationId xmlns:a16="http://schemas.microsoft.com/office/drawing/2014/main" id="{B7E8138F-111C-CA8E-74AC-0F20FF1C4E22}"/>
              </a:ext>
            </a:extLst>
          </p:cNvPr>
          <p:cNvSpPr txBox="1"/>
          <p:nvPr/>
        </p:nvSpPr>
        <p:spPr>
          <a:xfrm>
            <a:off x="894735" y="3303242"/>
            <a:ext cx="7315199" cy="2246769"/>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bg1"/>
                </a:solidFill>
              </a:rPr>
              <a:t>Parquet generation was utilized to handle the large excel data to avoid the unexpected workflow errors and to smoothly modify the data in the sheet.</a:t>
            </a:r>
          </a:p>
          <a:p>
            <a:pPr marL="285750" indent="-285750">
              <a:buFont typeface="Wingdings" panose="05000000000000000000" pitchFamily="2" charset="2"/>
              <a:buChar char="Ø"/>
            </a:pPr>
            <a:r>
              <a:rPr lang="en-US" sz="2000" dirty="0">
                <a:solidFill>
                  <a:schemeClr val="bg1"/>
                </a:solidFill>
              </a:rPr>
              <a:t>Cleaned pandas DataFrame prepared in memory.</a:t>
            </a:r>
          </a:p>
          <a:p>
            <a:pPr marL="285750" indent="-285750">
              <a:buFont typeface="Wingdings" panose="05000000000000000000" pitchFamily="2" charset="2"/>
              <a:buChar char="Ø"/>
            </a:pPr>
            <a:r>
              <a:rPr lang="en-US" sz="2000" dirty="0">
                <a:solidFill>
                  <a:schemeClr val="bg1"/>
                </a:solidFill>
              </a:rPr>
              <a:t>Data validated before persistence.</a:t>
            </a:r>
          </a:p>
          <a:p>
            <a:pPr marL="285750" indent="-285750">
              <a:buFont typeface="Wingdings" panose="05000000000000000000" pitchFamily="2" charset="2"/>
              <a:buChar char="Ø"/>
            </a:pPr>
            <a:r>
              <a:rPr lang="en-US" sz="2000" dirty="0">
                <a:solidFill>
                  <a:schemeClr val="bg1"/>
                </a:solidFill>
              </a:rPr>
              <a:t>Written using df.to_parquet().</a:t>
            </a:r>
          </a:p>
          <a:p>
            <a:pPr marL="285750" indent="-285750">
              <a:buFont typeface="Wingdings" panose="05000000000000000000" pitchFamily="2" charset="2"/>
              <a:buChar char="Ø"/>
            </a:pPr>
            <a:r>
              <a:rPr lang="en-US" sz="2000" dirty="0">
                <a:solidFill>
                  <a:schemeClr val="bg1"/>
                </a:solidFill>
              </a:rPr>
              <a:t>Single source of truth for downstream analysis</a:t>
            </a:r>
            <a:r>
              <a:rPr lang="en-US" dirty="0"/>
              <a:t>.</a:t>
            </a:r>
          </a:p>
        </p:txBody>
      </p:sp>
    </p:spTree>
    <p:extLst>
      <p:ext uri="{BB962C8B-B14F-4D97-AF65-F5344CB8AC3E}">
        <p14:creationId xmlns:p14="http://schemas.microsoft.com/office/powerpoint/2010/main" val="233910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23150"/>
            <a:ext cx="12192000" cy="850392"/>
          </a:xfrm>
        </p:spPr>
      </p:pic>
      <p:sp>
        <p:nvSpPr>
          <p:cNvPr id="2" name="Picture Placeholder 15">
            <a:extLst>
              <a:ext uri="{FF2B5EF4-FFF2-40B4-BE49-F238E27FC236}">
                <a16:creationId xmlns:a16="http://schemas.microsoft.com/office/drawing/2014/main" id="{8DF51EC7-35B8-D71D-D74D-FC88A8FCCC4F}"/>
              </a:ext>
            </a:extLst>
          </p:cNvPr>
          <p:cNvSpPr txBox="1">
            <a:spLocks/>
          </p:cNvSpPr>
          <p:nvPr/>
        </p:nvSpPr>
        <p:spPr>
          <a:xfrm>
            <a:off x="682348" y="2403217"/>
            <a:ext cx="2425276" cy="1768770"/>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bg1"/>
                </a:solidFill>
              </a:rPr>
              <a:t>Pandas</a:t>
            </a:r>
            <a:r>
              <a:rPr lang="en-US" sz="1800" dirty="0"/>
              <a:t> 🐼 </a:t>
            </a:r>
          </a:p>
          <a:p>
            <a:r>
              <a:rPr lang="en-US" sz="1600" b="1" dirty="0">
                <a:solidFill>
                  <a:schemeClr val="bg1"/>
                </a:solidFill>
              </a:rPr>
              <a:t>NumPy</a:t>
            </a:r>
            <a:r>
              <a:rPr lang="en-US" sz="1600" dirty="0">
                <a:solidFill>
                  <a:schemeClr val="bg1"/>
                </a:solidFill>
              </a:rPr>
              <a:t> 🔢 – The core numerical computing library in Python, providing fast array operations, mathematical functions, and the foundation for scientific computing.</a:t>
            </a:r>
            <a:br>
              <a:rPr lang="en-US" sz="1600" dirty="0">
                <a:solidFill>
                  <a:schemeClr val="bg1"/>
                </a:solidFill>
              </a:rPr>
            </a:br>
            <a:endParaRPr lang="en-US" altLang="zh-CN" sz="1600" dirty="0">
              <a:solidFill>
                <a:schemeClr val="bg1"/>
              </a:solidFill>
            </a:endParaRPr>
          </a:p>
          <a:p>
            <a:endParaRPr lang="zh-CN" altLang="en-US" dirty="0"/>
          </a:p>
        </p:txBody>
      </p:sp>
      <p:sp>
        <p:nvSpPr>
          <p:cNvPr id="7" name="Picture Placeholder 18">
            <a:extLst>
              <a:ext uri="{FF2B5EF4-FFF2-40B4-BE49-F238E27FC236}">
                <a16:creationId xmlns:a16="http://schemas.microsoft.com/office/drawing/2014/main" id="{E0B72468-2038-6990-6F45-C90354694D7F}"/>
              </a:ext>
            </a:extLst>
          </p:cNvPr>
          <p:cNvSpPr txBox="1">
            <a:spLocks/>
          </p:cNvSpPr>
          <p:nvPr/>
        </p:nvSpPr>
        <p:spPr>
          <a:xfrm>
            <a:off x="3326500" y="2383553"/>
            <a:ext cx="2550624" cy="1348199"/>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effectLst>
                  <a:outerShdw blurRad="38100" dist="38100" dir="2700000" algn="tl">
                    <a:srgbClr val="000000">
                      <a:alpha val="43137"/>
                    </a:srgbClr>
                  </a:outerShdw>
                </a:effectLst>
              </a:rPr>
              <a:t>Matplotlib</a:t>
            </a:r>
            <a:r>
              <a:rPr lang="en-US" sz="1600" dirty="0">
                <a:solidFill>
                  <a:schemeClr val="bg1"/>
                </a:solidFill>
              </a:rPr>
              <a:t> 📊 – A versatile plotting library in Python that enables the creation of a wide range of static, animated, and interactive visualizations. </a:t>
            </a:r>
            <a:endParaRPr lang="en-US" sz="1600" b="1" dirty="0">
              <a:solidFill>
                <a:schemeClr val="bg1"/>
              </a:solidFill>
            </a:endParaRPr>
          </a:p>
          <a:p>
            <a:r>
              <a:rPr lang="en-US" sz="1600" b="1" dirty="0">
                <a:solidFill>
                  <a:schemeClr val="bg1"/>
                </a:solidFill>
                <a:effectLst>
                  <a:outerShdw blurRad="38100" dist="38100" dir="2700000" algn="tl">
                    <a:srgbClr val="000000">
                      <a:alpha val="43137"/>
                    </a:srgbClr>
                  </a:outerShdw>
                </a:effectLst>
              </a:rPr>
              <a:t>Seaborn</a:t>
            </a:r>
            <a:r>
              <a:rPr lang="en-US" sz="1600" dirty="0">
                <a:solidFill>
                  <a:schemeClr val="bg1"/>
                </a:solidFill>
              </a:rPr>
              <a:t> 🎨 – A statistical data visualization library built on Matplotlib, making it easy to create attractive and informative plots with minimal code.</a:t>
            </a:r>
            <a:br>
              <a:rPr lang="en-US" sz="1600" dirty="0">
                <a:solidFill>
                  <a:schemeClr val="bg1"/>
                </a:solidFill>
              </a:rPr>
            </a:br>
            <a:endParaRPr lang="en-US" altLang="zh-CN" sz="1600" dirty="0">
              <a:solidFill>
                <a:schemeClr val="bg1"/>
              </a:solidFill>
            </a:endParaRPr>
          </a:p>
        </p:txBody>
      </p:sp>
      <p:sp>
        <p:nvSpPr>
          <p:cNvPr id="12" name="Picture Placeholder 22">
            <a:extLst>
              <a:ext uri="{FF2B5EF4-FFF2-40B4-BE49-F238E27FC236}">
                <a16:creationId xmlns:a16="http://schemas.microsoft.com/office/drawing/2014/main" id="{32EBA9D2-3F9C-8387-0810-F7F51EE1CE7B}"/>
              </a:ext>
            </a:extLst>
          </p:cNvPr>
          <p:cNvSpPr txBox="1">
            <a:spLocks/>
          </p:cNvSpPr>
          <p:nvPr/>
        </p:nvSpPr>
        <p:spPr>
          <a:xfrm>
            <a:off x="6314877" y="2401144"/>
            <a:ext cx="2010360" cy="930279"/>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solidFill>
                  <a:schemeClr val="bg1"/>
                </a:solidFill>
              </a:rPr>
              <a:t>openpyxl</a:t>
            </a:r>
            <a:r>
              <a:rPr lang="en-US" sz="1600" dirty="0">
                <a:solidFill>
                  <a:schemeClr val="bg1"/>
                </a:solidFill>
              </a:rPr>
              <a:t> 📘 – A Python library to read, write, and style Excel (.xlsx) files, enabling automated reporting, formatting, and multi‑sheet data exports directly from code.</a:t>
            </a:r>
            <a:endParaRPr lang="zh-CN" altLang="en-US" sz="1600" dirty="0">
              <a:solidFill>
                <a:schemeClr val="bg1"/>
              </a:solidFill>
            </a:endParaRPr>
          </a:p>
        </p:txBody>
      </p:sp>
      <p:sp>
        <p:nvSpPr>
          <p:cNvPr id="13" name="Picture Placeholder 24">
            <a:extLst>
              <a:ext uri="{FF2B5EF4-FFF2-40B4-BE49-F238E27FC236}">
                <a16:creationId xmlns:a16="http://schemas.microsoft.com/office/drawing/2014/main" id="{A3FFE1AB-0E57-D635-6506-06A73E8CF31A}"/>
              </a:ext>
            </a:extLst>
          </p:cNvPr>
          <p:cNvSpPr txBox="1">
            <a:spLocks/>
          </p:cNvSpPr>
          <p:nvPr/>
        </p:nvSpPr>
        <p:spPr>
          <a:xfrm>
            <a:off x="8943999" y="2361077"/>
            <a:ext cx="2010361" cy="1067923"/>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sz="1600" b="1" dirty="0">
                <a:solidFill>
                  <a:schemeClr val="bg1"/>
                </a:solidFill>
                <a:effectLst>
                  <a:outerShdw blurRad="38100" dist="38100" dir="2700000" algn="tl">
                    <a:srgbClr val="000000">
                      <a:alpha val="43137"/>
                    </a:srgbClr>
                  </a:outerShdw>
                </a:effectLst>
              </a:rPr>
              <a:t>Logging</a:t>
            </a:r>
            <a:r>
              <a:rPr lang="en-IN" altLang="zh-CN" sz="1600" dirty="0">
                <a:solidFill>
                  <a:schemeClr val="bg1"/>
                </a:solidFill>
              </a:rPr>
              <a:t>: Python’s built logging module lets us record what the program is doing(info, warning, errors) in a structured, configurable, and production-ready way. It is much better than </a:t>
            </a:r>
            <a:r>
              <a:rPr lang="en-IN" altLang="zh-CN" sz="1600" b="1" i="1" dirty="0">
                <a:solidFill>
                  <a:schemeClr val="bg1"/>
                </a:solidFill>
                <a:effectLst>
                  <a:outerShdw blurRad="38100" dist="38100" dir="2700000" algn="tl">
                    <a:srgbClr val="000000">
                      <a:alpha val="43137"/>
                    </a:srgbClr>
                  </a:outerShdw>
                </a:effectLst>
              </a:rPr>
              <a:t>print()</a:t>
            </a:r>
            <a:endParaRPr lang="zh-CN" altLang="en-US" sz="1600" b="1" i="1" dirty="0">
              <a:solidFill>
                <a:schemeClr val="bg1"/>
              </a:solidFill>
              <a:effectLst>
                <a:outerShdw blurRad="38100" dist="38100" dir="2700000" algn="tl">
                  <a:srgbClr val="000000">
                    <a:alpha val="43137"/>
                  </a:srgbClr>
                </a:outerShdw>
              </a:effectLst>
            </a:endParaRPr>
          </a:p>
        </p:txBody>
      </p:sp>
      <p:sp>
        <p:nvSpPr>
          <p:cNvPr id="14" name="Picture Placeholder 24">
            <a:extLst>
              <a:ext uri="{FF2B5EF4-FFF2-40B4-BE49-F238E27FC236}">
                <a16:creationId xmlns:a16="http://schemas.microsoft.com/office/drawing/2014/main" id="{466622A4-CA33-F715-9C18-1541275E8889}"/>
              </a:ext>
            </a:extLst>
          </p:cNvPr>
          <p:cNvSpPr txBox="1">
            <a:spLocks/>
          </p:cNvSpPr>
          <p:nvPr/>
        </p:nvSpPr>
        <p:spPr>
          <a:xfrm>
            <a:off x="8698192" y="2776257"/>
            <a:ext cx="2010361" cy="1067923"/>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sz="900" dirty="0"/>
              <a:t>It is widely used machine learning library for providing simple, and efficient tools that are used for preprocessing, modelling, evaluation, and prediction.</a:t>
            </a:r>
            <a:endParaRPr lang="zh-CN" altLang="en-US" sz="900" dirty="0"/>
          </a:p>
        </p:txBody>
      </p:sp>
      <p:sp>
        <p:nvSpPr>
          <p:cNvPr id="15" name="Text Placeholder 62">
            <a:extLst>
              <a:ext uri="{FF2B5EF4-FFF2-40B4-BE49-F238E27FC236}">
                <a16:creationId xmlns:a16="http://schemas.microsoft.com/office/drawing/2014/main" id="{08926C24-60B4-0287-52F0-1E581C5D2509}"/>
              </a:ext>
            </a:extLst>
          </p:cNvPr>
          <p:cNvSpPr txBox="1">
            <a:spLocks/>
          </p:cNvSpPr>
          <p:nvPr/>
        </p:nvSpPr>
        <p:spPr>
          <a:xfrm>
            <a:off x="635755" y="1339824"/>
            <a:ext cx="2690745" cy="390653"/>
          </a:xfrm>
          <a:prstGeom prst="rect">
            <a:avLst/>
          </a:prstGeom>
          <a:ln>
            <a:no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effectLst>
                  <a:outerShdw blurRad="38100" dist="38100" dir="2700000" algn="tl">
                    <a:srgbClr val="000000">
                      <a:alpha val="43137"/>
                    </a:srgbClr>
                  </a:outerShdw>
                </a:effectLst>
              </a:rPr>
              <a:t>Data Manipulation</a:t>
            </a:r>
          </a:p>
        </p:txBody>
      </p:sp>
      <p:sp>
        <p:nvSpPr>
          <p:cNvPr id="16" name="Text Placeholder 62">
            <a:extLst>
              <a:ext uri="{FF2B5EF4-FFF2-40B4-BE49-F238E27FC236}">
                <a16:creationId xmlns:a16="http://schemas.microsoft.com/office/drawing/2014/main" id="{8FC0DEE0-EB14-D09B-322D-42C3DFDE8557}"/>
              </a:ext>
            </a:extLst>
          </p:cNvPr>
          <p:cNvSpPr txBox="1">
            <a:spLocks/>
          </p:cNvSpPr>
          <p:nvPr/>
        </p:nvSpPr>
        <p:spPr>
          <a:xfrm>
            <a:off x="3684284" y="1336983"/>
            <a:ext cx="2084418" cy="393393"/>
          </a:xfrm>
          <a:prstGeom prst="rect">
            <a:avLst/>
          </a:prstGeom>
          <a:ln>
            <a:no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effectLst>
                  <a:outerShdw blurRad="38100" dist="38100" dir="2700000" algn="tl">
                    <a:srgbClr val="000000">
                      <a:alpha val="43137"/>
                    </a:srgbClr>
                  </a:outerShdw>
                </a:effectLst>
              </a:rPr>
              <a:t>Visualization</a:t>
            </a:r>
          </a:p>
        </p:txBody>
      </p:sp>
      <p:sp>
        <p:nvSpPr>
          <p:cNvPr id="17" name="Text Placeholder 62">
            <a:extLst>
              <a:ext uri="{FF2B5EF4-FFF2-40B4-BE49-F238E27FC236}">
                <a16:creationId xmlns:a16="http://schemas.microsoft.com/office/drawing/2014/main" id="{402DBE97-9707-EE19-CD1F-89145026AE1A}"/>
              </a:ext>
            </a:extLst>
          </p:cNvPr>
          <p:cNvSpPr txBox="1">
            <a:spLocks/>
          </p:cNvSpPr>
          <p:nvPr/>
        </p:nvSpPr>
        <p:spPr>
          <a:xfrm>
            <a:off x="6560585" y="1336983"/>
            <a:ext cx="1877575" cy="393494"/>
          </a:xfrm>
          <a:prstGeom prst="rect">
            <a:avLst/>
          </a:prstGeom>
          <a:ln>
            <a:no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effectLst>
                  <a:outerShdw blurRad="38100" dist="38100" dir="2700000" algn="tl">
                    <a:srgbClr val="000000">
                      <a:alpha val="43137"/>
                    </a:srgbClr>
                  </a:outerShdw>
                </a:effectLst>
              </a:rPr>
              <a:t>Styling</a:t>
            </a:r>
          </a:p>
        </p:txBody>
      </p:sp>
      <p:sp>
        <p:nvSpPr>
          <p:cNvPr id="18" name="Text Placeholder 62">
            <a:extLst>
              <a:ext uri="{FF2B5EF4-FFF2-40B4-BE49-F238E27FC236}">
                <a16:creationId xmlns:a16="http://schemas.microsoft.com/office/drawing/2014/main" id="{72E3B6D1-3E9C-4594-5735-FF6215955850}"/>
              </a:ext>
            </a:extLst>
          </p:cNvPr>
          <p:cNvSpPr txBox="1">
            <a:spLocks/>
          </p:cNvSpPr>
          <p:nvPr/>
        </p:nvSpPr>
        <p:spPr>
          <a:xfrm>
            <a:off x="9230043" y="1337085"/>
            <a:ext cx="1877575" cy="393291"/>
          </a:xfrm>
          <a:prstGeom prst="rect">
            <a:avLst/>
          </a:prstGeom>
          <a:ln>
            <a:no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effectLst>
                  <a:outerShdw blurRad="38100" dist="38100" dir="2700000" algn="tl">
                    <a:srgbClr val="000000">
                      <a:alpha val="43137"/>
                    </a:srgbClr>
                  </a:outerShdw>
                </a:effectLst>
              </a:rPr>
              <a:t>Logging</a:t>
            </a:r>
          </a:p>
        </p:txBody>
      </p:sp>
    </p:spTree>
    <p:extLst>
      <p:ext uri="{BB962C8B-B14F-4D97-AF65-F5344CB8AC3E}">
        <p14:creationId xmlns:p14="http://schemas.microsoft.com/office/powerpoint/2010/main" val="280079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IN" dirty="0">
                <a:effectLst>
                  <a:outerShdw blurRad="38100" dist="38100" dir="2700000" algn="tl">
                    <a:srgbClr val="000000">
                      <a:alpha val="43137"/>
                    </a:srgbClr>
                  </a:outerShdw>
                </a:effectLst>
              </a:rPr>
              <a:t>Excel Generation Strategy</a:t>
            </a:r>
            <a:endParaRPr lang="en-US" dirty="0">
              <a:effectLst>
                <a:outerShdw blurRad="38100" dist="38100" dir="2700000" algn="tl">
                  <a:srgbClr val="000000">
                    <a:alpha val="43137"/>
                  </a:srgbClr>
                </a:outerShdw>
              </a:effectLst>
            </a:endParaRP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114229" y="1071716"/>
            <a:ext cx="4069080" cy="2344502"/>
          </a:xfrm>
        </p:spPr>
        <p:txBody>
          <a:bodyPr anchor="b" anchorCtr="0"/>
          <a:lstStyle/>
          <a:p>
            <a:pPr marL="285750" indent="-285750">
              <a:lnSpc>
                <a:spcPct val="100000"/>
              </a:lnSpc>
              <a:buFont typeface="Wingdings" panose="05000000000000000000" pitchFamily="2" charset="2"/>
              <a:buChar char="Ø"/>
            </a:pPr>
            <a:r>
              <a:rPr lang="en-US" b="1" dirty="0">
                <a:effectLst>
                  <a:outerShdw blurRad="38100" dist="38100" dir="2700000" algn="tl">
                    <a:srgbClr val="000000">
                      <a:alpha val="43137"/>
                    </a:srgbClr>
                  </a:outerShdw>
                </a:effectLst>
              </a:rPr>
              <a:t>Parquet read back into pandas.</a:t>
            </a:r>
          </a:p>
          <a:p>
            <a:pPr marL="285750" indent="-285750">
              <a:lnSpc>
                <a:spcPct val="100000"/>
              </a:lnSpc>
              <a:buFont typeface="Wingdings" panose="05000000000000000000" pitchFamily="2" charset="2"/>
              <a:buChar char="Ø"/>
            </a:pPr>
            <a:r>
              <a:rPr lang="en-US" b="1" dirty="0">
                <a:effectLst>
                  <a:outerShdw blurRad="38100" dist="38100" dir="2700000" algn="tl">
                    <a:srgbClr val="000000">
                      <a:alpha val="43137"/>
                    </a:srgbClr>
                  </a:outerShdw>
                </a:effectLst>
              </a:rPr>
              <a:t>Multiple analysis </a:t>
            </a:r>
            <a:r>
              <a:rPr lang="en-US" b="1" dirty="0" err="1">
                <a:effectLst>
                  <a:outerShdw blurRad="38100" dist="38100" dir="2700000" algn="tl">
                    <a:srgbClr val="000000">
                      <a:alpha val="43137"/>
                    </a:srgbClr>
                  </a:outerShdw>
                </a:effectLst>
              </a:rPr>
              <a:t>DataFrames</a:t>
            </a:r>
            <a:r>
              <a:rPr lang="en-US" b="1" dirty="0">
                <a:effectLst>
                  <a:outerShdw blurRad="38100" dist="38100" dir="2700000" algn="tl">
                    <a:srgbClr val="000000">
                      <a:alpha val="43137"/>
                    </a:srgbClr>
                  </a:outerShdw>
                </a:effectLst>
              </a:rPr>
              <a:t> created.</a:t>
            </a:r>
          </a:p>
          <a:p>
            <a:pPr marL="285750" indent="-285750">
              <a:lnSpc>
                <a:spcPct val="100000"/>
              </a:lnSpc>
              <a:buFont typeface="Wingdings" panose="05000000000000000000" pitchFamily="2" charset="2"/>
              <a:buChar char="Ø"/>
            </a:pPr>
            <a:r>
              <a:rPr lang="en-US" b="1" dirty="0" err="1">
                <a:effectLst>
                  <a:outerShdw blurRad="38100" dist="38100" dir="2700000" algn="tl">
                    <a:srgbClr val="000000">
                      <a:alpha val="43137"/>
                    </a:srgbClr>
                  </a:outerShdw>
                </a:effectLst>
              </a:rPr>
              <a:t>ExcelWriter</a:t>
            </a:r>
            <a:r>
              <a:rPr lang="en-US" b="1" dirty="0">
                <a:effectLst>
                  <a:outerShdw blurRad="38100" dist="38100" dir="2700000" algn="tl">
                    <a:srgbClr val="000000">
                      <a:alpha val="43137"/>
                    </a:srgbClr>
                  </a:outerShdw>
                </a:effectLst>
              </a:rPr>
              <a:t> used with </a:t>
            </a:r>
            <a:r>
              <a:rPr lang="en-US" b="1" dirty="0" err="1">
                <a:effectLst>
                  <a:outerShdw blurRad="38100" dist="38100" dir="2700000" algn="tl">
                    <a:srgbClr val="000000">
                      <a:alpha val="43137"/>
                    </a:srgbClr>
                  </a:outerShdw>
                </a:effectLst>
              </a:rPr>
              <a:t>openpyxl</a:t>
            </a:r>
            <a:r>
              <a:rPr lang="en-US" b="1" dirty="0">
                <a:effectLst>
                  <a:outerShdw blurRad="38100" dist="38100" dir="2700000" algn="tl">
                    <a:srgbClr val="000000">
                      <a:alpha val="43137"/>
                    </a:srgbClr>
                  </a:outerShdw>
                </a:effectLst>
              </a:rPr>
              <a:t> engine.</a:t>
            </a:r>
          </a:p>
          <a:p>
            <a:pPr marL="285750" indent="-285750">
              <a:lnSpc>
                <a:spcPct val="100000"/>
              </a:lnSpc>
              <a:buFont typeface="Wingdings" panose="05000000000000000000" pitchFamily="2" charset="2"/>
              <a:buChar char="Ø"/>
            </a:pPr>
            <a:r>
              <a:rPr lang="en-US" b="1" dirty="0">
                <a:effectLst>
                  <a:outerShdw blurRad="38100" dist="38100" dir="2700000" algn="tl">
                    <a:srgbClr val="000000">
                      <a:alpha val="43137"/>
                    </a:srgbClr>
                  </a:outerShdw>
                </a:effectLst>
              </a:rPr>
              <a:t>Each </a:t>
            </a:r>
            <a:r>
              <a:rPr lang="en-US" sz="2400" b="1" dirty="0">
                <a:effectLst>
                  <a:outerShdw blurRad="38100" dist="38100" dir="2700000" algn="tl">
                    <a:srgbClr val="000000">
                      <a:alpha val="43137"/>
                    </a:srgbClr>
                  </a:outerShdw>
                </a:effectLst>
              </a:rPr>
              <a:t>analysis</a:t>
            </a:r>
            <a:r>
              <a:rPr lang="en-US" b="1" dirty="0">
                <a:effectLst>
                  <a:outerShdw blurRad="38100" dist="38100" dir="2700000" algn="tl">
                    <a:srgbClr val="000000">
                      <a:alpha val="43137"/>
                    </a:srgbClr>
                  </a:outerShdw>
                </a:effectLst>
              </a:rPr>
              <a:t> written to a separate sheet</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71599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38200" y="1164614"/>
            <a:ext cx="10515600" cy="850392"/>
          </a:xfrm>
        </p:spPr>
        <p:txBody>
          <a:bodyPr>
            <a:noAutofit/>
          </a:bodyPr>
          <a:lstStyle/>
          <a:p>
            <a:r>
              <a:rPr lang="en-IN" sz="4000" dirty="0">
                <a:effectLst>
                  <a:outerShdw blurRad="38100" dist="38100" dir="2700000" algn="tl">
                    <a:srgbClr val="000000">
                      <a:alpha val="43137"/>
                    </a:srgbClr>
                  </a:outerShdw>
                </a:effectLst>
              </a:rPr>
              <a:t>Excel Sheets Created</a:t>
            </a:r>
            <a:endParaRPr lang="en-US" sz="4000" dirty="0"/>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19316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921283" y="2153068"/>
            <a:ext cx="10081014" cy="2103120"/>
          </a:xfrm>
        </p:spPr>
        <p:txBody>
          <a:bodyPr/>
          <a:lstStyle/>
          <a:p>
            <a:pPr marL="0" indent="0">
              <a:buNone/>
            </a:pPr>
            <a:r>
              <a:rPr lang="en-IN" dirty="0"/>
              <a:t>The following excel sheets were created in the entire analysis pipeline through python code. These can be seen inside the workbook named as “</a:t>
            </a:r>
            <a:r>
              <a:rPr lang="en-IN" dirty="0">
                <a:solidFill>
                  <a:schemeClr val="accent5"/>
                </a:solidFill>
                <a:highlight>
                  <a:srgbClr val="FFFF00"/>
                </a:highlight>
              </a:rPr>
              <a:t>telecom_data_analysis.xlsx</a:t>
            </a:r>
            <a:r>
              <a:rPr lang="en-IN" dirty="0"/>
              <a:t>”</a:t>
            </a:r>
          </a:p>
          <a:p>
            <a:r>
              <a:rPr lang="en-IN" dirty="0"/>
              <a:t>Original / Cleaned Telecom Data</a:t>
            </a:r>
          </a:p>
          <a:p>
            <a:r>
              <a:rPr lang="en-IN" dirty="0"/>
              <a:t>Data Dictionary</a:t>
            </a:r>
          </a:p>
          <a:p>
            <a:r>
              <a:rPr lang="en-IN" dirty="0"/>
              <a:t>Missing Value Analysis</a:t>
            </a:r>
          </a:p>
          <a:p>
            <a:r>
              <a:rPr lang="en-IN" dirty="0"/>
              <a:t>Univariate Analysis</a:t>
            </a:r>
          </a:p>
          <a:p>
            <a:r>
              <a:rPr lang="en-IN" dirty="0"/>
              <a:t>Bivariate Analysis</a:t>
            </a:r>
          </a:p>
          <a:p>
            <a:r>
              <a:rPr lang="en-IN" dirty="0"/>
              <a:t>Multivariate (PCA) Analysis</a:t>
            </a:r>
          </a:p>
          <a:p>
            <a:r>
              <a:rPr lang="en-IN" dirty="0"/>
              <a:t>Outlier Analysis</a:t>
            </a:r>
          </a:p>
          <a:p>
            <a:r>
              <a:rPr lang="en-IN" dirty="0"/>
              <a:t>User Overview, Engagement, Experience, Satisfaction</a:t>
            </a:r>
          </a:p>
        </p:txBody>
      </p:sp>
    </p:spTree>
    <p:extLst>
      <p:ext uri="{BB962C8B-B14F-4D97-AF65-F5344CB8AC3E}">
        <p14:creationId xmlns:p14="http://schemas.microsoft.com/office/powerpoint/2010/main" val="101583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5D88A-8255-6C91-4C4A-4864AF3BF6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B06CC7-CBFA-0592-AF33-E0B5C1792CC5}"/>
              </a:ext>
            </a:extLst>
          </p:cNvPr>
          <p:cNvSpPr>
            <a:spLocks noGrp="1"/>
          </p:cNvSpPr>
          <p:nvPr>
            <p:ph type="title"/>
          </p:nvPr>
        </p:nvSpPr>
        <p:spPr>
          <a:xfrm>
            <a:off x="822960" y="1237425"/>
            <a:ext cx="5391027" cy="741352"/>
          </a:xfrm>
        </p:spPr>
        <p:txBody>
          <a:bodyPr>
            <a:normAutofit/>
          </a:bodyPr>
          <a:lstStyle/>
          <a:p>
            <a:r>
              <a:rPr lang="en-US" sz="4000" dirty="0">
                <a:effectLst>
                  <a:outerShdw blurRad="38100" dist="38100" dir="2700000" algn="tl">
                    <a:srgbClr val="000000">
                      <a:alpha val="43137"/>
                    </a:srgbClr>
                  </a:outerShdw>
                </a:effectLst>
              </a:rPr>
              <a:t>Analysis and Graphs</a:t>
            </a:r>
          </a:p>
        </p:txBody>
      </p:sp>
      <p:pic>
        <p:nvPicPr>
          <p:cNvPr id="16" name="Picture Placeholder 15" descr="Close up of peacock feathers">
            <a:extLst>
              <a:ext uri="{FF2B5EF4-FFF2-40B4-BE49-F238E27FC236}">
                <a16:creationId xmlns:a16="http://schemas.microsoft.com/office/drawing/2014/main" id="{F62C40D1-766C-1849-4693-F840C834456A}"/>
              </a:ext>
            </a:extLst>
          </p:cNvPr>
          <p:cNvPicPr>
            <a:picLocks noGrp="1" noChangeAspect="1"/>
          </p:cNvPicPr>
          <p:nvPr>
            <p:ph type="pic" sz="quarter" idx="12"/>
          </p:nvPr>
        </p:nvPicPr>
        <p:blipFill>
          <a:blip r:embed="rId2"/>
          <a:srcRect l="34" r="34"/>
          <a:stretch/>
        </p:blipFill>
        <p:spPr>
          <a:xfrm>
            <a:off x="0" y="0"/>
            <a:ext cx="12192000" cy="658368"/>
          </a:xfrm>
        </p:spPr>
      </p:pic>
      <p:sp>
        <p:nvSpPr>
          <p:cNvPr id="18" name="TextBox 17">
            <a:extLst>
              <a:ext uri="{FF2B5EF4-FFF2-40B4-BE49-F238E27FC236}">
                <a16:creationId xmlns:a16="http://schemas.microsoft.com/office/drawing/2014/main" id="{A04BB8F1-4C58-1FEE-10E5-62AB13D4A3AF}"/>
              </a:ext>
            </a:extLst>
          </p:cNvPr>
          <p:cNvSpPr txBox="1"/>
          <p:nvPr/>
        </p:nvSpPr>
        <p:spPr>
          <a:xfrm>
            <a:off x="6736570" y="1193700"/>
            <a:ext cx="2438400"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Univariate Analysis</a:t>
            </a:r>
            <a:endParaRPr lang="en-IN" sz="2000" b="1" dirty="0">
              <a:solidFill>
                <a:schemeClr val="bg1"/>
              </a:solidFill>
              <a:effectLst>
                <a:outerShdw blurRad="38100" dist="38100" dir="2700000" algn="tl">
                  <a:srgbClr val="000000">
                    <a:alpha val="43137"/>
                  </a:srgbClr>
                </a:outerShdw>
              </a:effectLst>
            </a:endParaRPr>
          </a:p>
        </p:txBody>
      </p:sp>
      <p:sp>
        <p:nvSpPr>
          <p:cNvPr id="19" name="Text Placeholder 9">
            <a:extLst>
              <a:ext uri="{FF2B5EF4-FFF2-40B4-BE49-F238E27FC236}">
                <a16:creationId xmlns:a16="http://schemas.microsoft.com/office/drawing/2014/main" id="{23E16B17-BA70-C4EF-DB68-F843E6FB4F78}"/>
              </a:ext>
            </a:extLst>
          </p:cNvPr>
          <p:cNvSpPr txBox="1">
            <a:spLocks/>
          </p:cNvSpPr>
          <p:nvPr/>
        </p:nvSpPr>
        <p:spPr>
          <a:xfrm>
            <a:off x="6479458" y="1575536"/>
            <a:ext cx="5391027" cy="642620"/>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solidFill>
                  <a:schemeClr val="bg1"/>
                </a:solidFill>
              </a:rPr>
              <a:t>Explored</a:t>
            </a:r>
            <a:r>
              <a:rPr lang="en-US" sz="1800" dirty="0">
                <a:solidFill>
                  <a:schemeClr val="bg1"/>
                </a:solidFill>
              </a:rPr>
              <a:t> single features’ distributions, central </a:t>
            </a:r>
            <a:r>
              <a:rPr lang="en-US" sz="1600" dirty="0">
                <a:solidFill>
                  <a:schemeClr val="bg1"/>
                </a:solidFill>
              </a:rPr>
              <a:t>tendency</a:t>
            </a:r>
            <a:r>
              <a:rPr lang="en-US" sz="1800" dirty="0">
                <a:solidFill>
                  <a:schemeClr val="bg1"/>
                </a:solidFill>
              </a:rPr>
              <a:t>, and spread using </a:t>
            </a:r>
            <a:r>
              <a:rPr lang="en-US" sz="1800" b="1" dirty="0">
                <a:solidFill>
                  <a:schemeClr val="bg1"/>
                </a:solidFill>
              </a:rPr>
              <a:t>histograms, bar plots, and boxplots</a:t>
            </a:r>
            <a:r>
              <a:rPr lang="en-US" sz="1800" dirty="0">
                <a:solidFill>
                  <a:schemeClr val="bg1"/>
                </a:solidFill>
              </a:rPr>
              <a:t> to detect skewness and outliers.</a:t>
            </a:r>
            <a:endParaRPr lang="en-IN" sz="1800" dirty="0">
              <a:solidFill>
                <a:schemeClr val="bg1"/>
              </a:solidFill>
            </a:endParaRPr>
          </a:p>
          <a:p>
            <a:endParaRPr lang="en-US" sz="1800" dirty="0">
              <a:solidFill>
                <a:schemeClr val="bg1"/>
              </a:solidFill>
            </a:endParaRPr>
          </a:p>
        </p:txBody>
      </p:sp>
      <p:sp>
        <p:nvSpPr>
          <p:cNvPr id="20" name="TextBox 19">
            <a:extLst>
              <a:ext uri="{FF2B5EF4-FFF2-40B4-BE49-F238E27FC236}">
                <a16:creationId xmlns:a16="http://schemas.microsoft.com/office/drawing/2014/main" id="{FE5AD053-2954-AE02-113F-8C36825B735D}"/>
              </a:ext>
            </a:extLst>
          </p:cNvPr>
          <p:cNvSpPr txBox="1"/>
          <p:nvPr/>
        </p:nvSpPr>
        <p:spPr>
          <a:xfrm>
            <a:off x="6736571" y="2789418"/>
            <a:ext cx="2438400"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Bivariate Analysis</a:t>
            </a:r>
            <a:endParaRPr lang="en-IN" sz="2000" b="1" dirty="0">
              <a:solidFill>
                <a:schemeClr val="bg1"/>
              </a:solidFill>
              <a:effectLst>
                <a:outerShdw blurRad="38100" dist="38100" dir="2700000" algn="tl">
                  <a:srgbClr val="000000">
                    <a:alpha val="43137"/>
                  </a:srgbClr>
                </a:outerShdw>
              </a:effectLst>
            </a:endParaRPr>
          </a:p>
        </p:txBody>
      </p:sp>
      <p:sp>
        <p:nvSpPr>
          <p:cNvPr id="21" name="Text Placeholder 9">
            <a:extLst>
              <a:ext uri="{FF2B5EF4-FFF2-40B4-BE49-F238E27FC236}">
                <a16:creationId xmlns:a16="http://schemas.microsoft.com/office/drawing/2014/main" id="{3DBE1427-0CEB-7F01-4D8A-B56EFC59722C}"/>
              </a:ext>
            </a:extLst>
          </p:cNvPr>
          <p:cNvSpPr txBox="1">
            <a:spLocks/>
          </p:cNvSpPr>
          <p:nvPr/>
        </p:nvSpPr>
        <p:spPr>
          <a:xfrm>
            <a:off x="6528619" y="3152980"/>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Examined relationships between two variables with </a:t>
            </a:r>
            <a:r>
              <a:rPr lang="en-US" b="1" dirty="0"/>
              <a:t>scatter plots, correlation heatmaps, and grouped bar charts</a:t>
            </a:r>
            <a:r>
              <a:rPr lang="en-US" dirty="0"/>
              <a:t> to identify trends and associations.</a:t>
            </a:r>
            <a:endParaRPr lang="en-IN" dirty="0"/>
          </a:p>
          <a:p>
            <a:pPr>
              <a:buFont typeface="Wingdings" panose="05000000000000000000" pitchFamily="2" charset="2"/>
              <a:buChar char="Ø"/>
            </a:pPr>
            <a:endParaRPr lang="en-US" dirty="0"/>
          </a:p>
        </p:txBody>
      </p:sp>
      <p:sp>
        <p:nvSpPr>
          <p:cNvPr id="22" name="TextBox 21">
            <a:extLst>
              <a:ext uri="{FF2B5EF4-FFF2-40B4-BE49-F238E27FC236}">
                <a16:creationId xmlns:a16="http://schemas.microsoft.com/office/drawing/2014/main" id="{276D589E-6E5A-2300-73F8-F7012A644B02}"/>
              </a:ext>
            </a:extLst>
          </p:cNvPr>
          <p:cNvSpPr txBox="1"/>
          <p:nvPr/>
        </p:nvSpPr>
        <p:spPr>
          <a:xfrm>
            <a:off x="6736570" y="3900641"/>
            <a:ext cx="3646295"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Multivariate Analysis/ PCA</a:t>
            </a:r>
            <a:endParaRPr lang="en-IN" sz="2000" b="1" dirty="0">
              <a:solidFill>
                <a:schemeClr val="bg1"/>
              </a:solidFill>
              <a:effectLst>
                <a:outerShdw blurRad="38100" dist="38100" dir="2700000" algn="tl">
                  <a:srgbClr val="000000">
                    <a:alpha val="43137"/>
                  </a:srgbClr>
                </a:outerShdw>
              </a:effectLst>
            </a:endParaRPr>
          </a:p>
        </p:txBody>
      </p:sp>
      <p:sp>
        <p:nvSpPr>
          <p:cNvPr id="24" name="Text Placeholder 12">
            <a:extLst>
              <a:ext uri="{FF2B5EF4-FFF2-40B4-BE49-F238E27FC236}">
                <a16:creationId xmlns:a16="http://schemas.microsoft.com/office/drawing/2014/main" id="{35E7AC33-3F8A-0B88-AAAA-97AFA63CC0FD}"/>
              </a:ext>
            </a:extLst>
          </p:cNvPr>
          <p:cNvSpPr txBox="1">
            <a:spLocks/>
          </p:cNvSpPr>
          <p:nvPr/>
        </p:nvSpPr>
        <p:spPr>
          <a:xfrm>
            <a:off x="6440129" y="4282832"/>
            <a:ext cx="5162709" cy="786439"/>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solidFill>
                  <a:schemeClr val="bg1"/>
                </a:solidFill>
              </a:rPr>
              <a:t>Analyzed interactions among multiple features using </a:t>
            </a:r>
            <a:r>
              <a:rPr lang="en-US" sz="1400" b="1" dirty="0">
                <a:solidFill>
                  <a:schemeClr val="bg1"/>
                </a:solidFill>
              </a:rPr>
              <a:t>pair plots, heatmaps, and 3D scatter plots</a:t>
            </a:r>
            <a:r>
              <a:rPr lang="en-US" sz="1400" dirty="0">
                <a:solidFill>
                  <a:schemeClr val="bg1"/>
                </a:solidFill>
              </a:rPr>
              <a:t> to uncover deeper patterns and dependencies.</a:t>
            </a:r>
            <a:endParaRPr lang="en-IN" sz="1400" dirty="0">
              <a:solidFill>
                <a:schemeClr val="bg1"/>
              </a:solidFill>
            </a:endParaRPr>
          </a:p>
          <a:p>
            <a:pPr>
              <a:buFont typeface="Wingdings" panose="05000000000000000000" pitchFamily="2" charset="2"/>
              <a:buChar char="Ø"/>
            </a:pPr>
            <a:endParaRPr lang="en-US" sz="1400" dirty="0">
              <a:solidFill>
                <a:schemeClr val="bg1"/>
              </a:solidFill>
            </a:endParaRPr>
          </a:p>
        </p:txBody>
      </p:sp>
      <p:sp>
        <p:nvSpPr>
          <p:cNvPr id="26" name="TextBox 25">
            <a:extLst>
              <a:ext uri="{FF2B5EF4-FFF2-40B4-BE49-F238E27FC236}">
                <a16:creationId xmlns:a16="http://schemas.microsoft.com/office/drawing/2014/main" id="{8FCCF2E5-7211-2397-F5F4-DB66239BA26A}"/>
              </a:ext>
            </a:extLst>
          </p:cNvPr>
          <p:cNvSpPr txBox="1"/>
          <p:nvPr/>
        </p:nvSpPr>
        <p:spPr>
          <a:xfrm>
            <a:off x="717754" y="2277544"/>
            <a:ext cx="5496233" cy="411343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Excel workbook and its worksheets were created using code, with each sheet uniquely capturing specific analysis results, ensuring automation, transparency, and reproducibility throughout.</a:t>
            </a:r>
          </a:p>
          <a:p>
            <a:pPr marL="285750" indent="-285750">
              <a:lnSpc>
                <a:spcPct val="150000"/>
              </a:lnSpc>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Excel sheets were directly updated in the workbook once any analysis is completed and workbook can be reopened to see the sheets those were added.</a:t>
            </a:r>
          </a:p>
          <a:p>
            <a:pPr marL="285750" indent="-285750">
              <a:lnSpc>
                <a:spcPct val="150000"/>
              </a:lnSpc>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To see the graphs and the worksheets, one needs to wait for generation of the images(plots/graphs) and the workbook. Once done, they can be seen in the respective folders and workbook.</a:t>
            </a:r>
          </a:p>
        </p:txBody>
      </p:sp>
      <p:sp>
        <p:nvSpPr>
          <p:cNvPr id="27" name="Text Placeholder 9">
            <a:extLst>
              <a:ext uri="{FF2B5EF4-FFF2-40B4-BE49-F238E27FC236}">
                <a16:creationId xmlns:a16="http://schemas.microsoft.com/office/drawing/2014/main" id="{2C2B72E5-4CDE-84D7-611C-4C1F83AD8E50}"/>
              </a:ext>
            </a:extLst>
          </p:cNvPr>
          <p:cNvSpPr txBox="1">
            <a:spLocks/>
          </p:cNvSpPr>
          <p:nvPr/>
        </p:nvSpPr>
        <p:spPr>
          <a:xfrm>
            <a:off x="6528619" y="5498492"/>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Code calculated outliers using IQR, logged capped values into a new sheet, and styled table for transparent stakeholder reporting.</a:t>
            </a:r>
            <a:endParaRPr lang="en-IN" dirty="0"/>
          </a:p>
          <a:p>
            <a:endParaRPr lang="en-US" dirty="0"/>
          </a:p>
        </p:txBody>
      </p:sp>
      <p:sp>
        <p:nvSpPr>
          <p:cNvPr id="28" name="TextBox 27">
            <a:extLst>
              <a:ext uri="{FF2B5EF4-FFF2-40B4-BE49-F238E27FC236}">
                <a16:creationId xmlns:a16="http://schemas.microsoft.com/office/drawing/2014/main" id="{96FFCD36-BBAD-D2AD-9916-3F7E91CDD307}"/>
              </a:ext>
            </a:extLst>
          </p:cNvPr>
          <p:cNvSpPr txBox="1"/>
          <p:nvPr/>
        </p:nvSpPr>
        <p:spPr>
          <a:xfrm>
            <a:off x="6736571" y="5075078"/>
            <a:ext cx="3646295"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Outlier Report (Numeric)</a:t>
            </a:r>
            <a:endParaRPr lang="en-IN"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721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5DE8-A738-AF96-2B2C-C6A91F14CF4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DD5CD7A-B84B-9312-AF2D-F65C91910FB9}"/>
              </a:ext>
            </a:extLst>
          </p:cNvPr>
          <p:cNvSpPr>
            <a:spLocks noGrp="1"/>
          </p:cNvSpPr>
          <p:nvPr>
            <p:ph type="title"/>
          </p:nvPr>
        </p:nvSpPr>
        <p:spPr>
          <a:xfrm>
            <a:off x="714805" y="1491553"/>
            <a:ext cx="6531569" cy="914400"/>
          </a:xfrm>
        </p:spPr>
        <p:txBody>
          <a:bodyPr/>
          <a:lstStyle/>
          <a:p>
            <a:pPr algn="l"/>
            <a:r>
              <a:rPr lang="en-IN" sz="4000" dirty="0">
                <a:effectLst>
                  <a:outerShdw blurRad="38100" dist="38100" dir="2700000" algn="tl">
                    <a:srgbClr val="000000">
                      <a:alpha val="43137"/>
                    </a:srgbClr>
                  </a:outerShdw>
                </a:effectLst>
              </a:rPr>
              <a:t>Performance Optimization</a:t>
            </a:r>
            <a:endParaRPr lang="en-US" sz="4000" dirty="0">
              <a:effectLst>
                <a:outerShdw blurRad="38100" dist="38100" dir="2700000" algn="tl">
                  <a:srgbClr val="000000">
                    <a:alpha val="43137"/>
                  </a:srgbClr>
                </a:outerShdw>
              </a:effectLst>
            </a:endParaRPr>
          </a:p>
        </p:txBody>
      </p:sp>
      <p:sp>
        <p:nvSpPr>
          <p:cNvPr id="19" name="Text Placeholder 18">
            <a:extLst>
              <a:ext uri="{FF2B5EF4-FFF2-40B4-BE49-F238E27FC236}">
                <a16:creationId xmlns:a16="http://schemas.microsoft.com/office/drawing/2014/main" id="{BF070517-2649-5BDB-392E-4246742FDF8C}"/>
              </a:ext>
            </a:extLst>
          </p:cNvPr>
          <p:cNvSpPr>
            <a:spLocks noGrp="1"/>
          </p:cNvSpPr>
          <p:nvPr>
            <p:ph type="body" idx="1"/>
          </p:nvPr>
        </p:nvSpPr>
        <p:spPr>
          <a:xfrm>
            <a:off x="714805" y="2874755"/>
            <a:ext cx="4754880" cy="9144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342900" indent="-342900" algn="l">
              <a:buFont typeface="Wingdings" panose="05000000000000000000" pitchFamily="2" charset="2"/>
              <a:buChar char="Ø"/>
            </a:pPr>
            <a:r>
              <a:rPr lang="en-US" dirty="0"/>
              <a:t>Avoided repeated Excel writes.</a:t>
            </a:r>
          </a:p>
          <a:p>
            <a:pPr marL="342900" indent="-342900" algn="l">
              <a:buFont typeface="Wingdings" panose="05000000000000000000" pitchFamily="2" charset="2"/>
              <a:buChar char="Ø"/>
            </a:pPr>
            <a:r>
              <a:rPr lang="en-US" dirty="0"/>
              <a:t>Used Parquet as intermediate storage.</a:t>
            </a:r>
          </a:p>
          <a:p>
            <a:pPr marL="342900" indent="-342900" algn="l">
              <a:buFont typeface="Wingdings" panose="05000000000000000000" pitchFamily="2" charset="2"/>
              <a:buChar char="Ø"/>
            </a:pPr>
            <a:r>
              <a:rPr lang="en-US" dirty="0"/>
              <a:t>Vectorized </a:t>
            </a:r>
            <a:r>
              <a:rPr lang="en-US" b="1" dirty="0">
                <a:solidFill>
                  <a:schemeClr val="accent3"/>
                </a:solidFill>
                <a:effectLst>
                  <a:outerShdw blurRad="38100" dist="38100" dir="2700000" algn="tl">
                    <a:srgbClr val="000000">
                      <a:alpha val="43137"/>
                    </a:srgbClr>
                  </a:outerShdw>
                </a:effectLst>
                <a:highlight>
                  <a:srgbClr val="FFFF00"/>
                </a:highlight>
              </a:rPr>
              <a:t>pandas</a:t>
            </a:r>
            <a:r>
              <a:rPr lang="en-US" dirty="0"/>
              <a:t> operations.</a:t>
            </a:r>
          </a:p>
          <a:p>
            <a:pPr marL="342900" indent="-342900" algn="l">
              <a:buFont typeface="Wingdings" panose="05000000000000000000" pitchFamily="2" charset="2"/>
              <a:buChar char="Ø"/>
            </a:pPr>
            <a:r>
              <a:rPr lang="en-US" dirty="0"/>
              <a:t>Batch Excel writing in a single writer context.</a:t>
            </a:r>
          </a:p>
          <a:p>
            <a:pPr marL="342900" indent="-342900" algn="l">
              <a:buFont typeface="Wingdings" panose="05000000000000000000" pitchFamily="2" charset="2"/>
              <a:buChar char="Ø"/>
            </a:pPr>
            <a:endParaRPr lang="en-US" dirty="0"/>
          </a:p>
        </p:txBody>
      </p:sp>
      <p:pic>
        <p:nvPicPr>
          <p:cNvPr id="13" name="Picture Placeholder 12" descr="Bull in a field in front of the mountains">
            <a:extLst>
              <a:ext uri="{FF2B5EF4-FFF2-40B4-BE49-F238E27FC236}">
                <a16:creationId xmlns:a16="http://schemas.microsoft.com/office/drawing/2014/main" id="{886DDE97-7F24-DD35-6D4A-1CAB88E77281}"/>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40009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AE8B7-3611-15AB-3DF6-690C6028391C}"/>
            </a:ext>
          </a:extLst>
        </p:cNvPr>
        <p:cNvGrpSpPr/>
        <p:nvPr/>
      </p:nvGrpSpPr>
      <p:grpSpPr>
        <a:xfrm>
          <a:off x="0" y="0"/>
          <a:ext cx="0" cy="0"/>
          <a:chOff x="0" y="0"/>
          <a:chExt cx="0" cy="0"/>
        </a:xfrm>
      </p:grpSpPr>
      <p:pic>
        <p:nvPicPr>
          <p:cNvPr id="8" name="Picture Placeholder 7" descr="Close-up of green leaf with dewdrops all over&#10;">
            <a:extLst>
              <a:ext uri="{FF2B5EF4-FFF2-40B4-BE49-F238E27FC236}">
                <a16:creationId xmlns:a16="http://schemas.microsoft.com/office/drawing/2014/main" id="{63B28DD0-9799-E9A4-A860-DE9C217B3A18}"/>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6083808" y="0"/>
            <a:ext cx="6108192" cy="6858000"/>
          </a:xfrm>
        </p:spPr>
      </p:pic>
      <p:sp>
        <p:nvSpPr>
          <p:cNvPr id="3" name="Text Placeholder 2">
            <a:extLst>
              <a:ext uri="{FF2B5EF4-FFF2-40B4-BE49-F238E27FC236}">
                <a16:creationId xmlns:a16="http://schemas.microsoft.com/office/drawing/2014/main" id="{B3C263BA-6C36-DC39-1C4D-1A8AC70737B4}"/>
              </a:ext>
            </a:extLst>
          </p:cNvPr>
          <p:cNvSpPr>
            <a:spLocks noGrp="1"/>
          </p:cNvSpPr>
          <p:nvPr>
            <p:ph sz="quarter" idx="14"/>
          </p:nvPr>
        </p:nvSpPr>
        <p:spPr>
          <a:xfrm>
            <a:off x="454250" y="2765518"/>
            <a:ext cx="5041981" cy="2229269"/>
          </a:xfrm>
        </p:spPr>
        <p:txBody>
          <a:bodyPr/>
          <a:lstStyle/>
          <a:p>
            <a:r>
              <a:rPr lang="en-IN" sz="2000" dirty="0">
                <a:effectLst>
                  <a:outerShdw blurRad="38100" dist="38100" dir="2700000" algn="tl">
                    <a:srgbClr val="000000">
                      <a:alpha val="43137"/>
                    </a:srgbClr>
                  </a:outerShdw>
                </a:effectLst>
              </a:rPr>
              <a:t>Scalable data processing pipeline.</a:t>
            </a:r>
          </a:p>
          <a:p>
            <a:r>
              <a:rPr lang="en-IN" sz="2000" dirty="0">
                <a:effectLst>
                  <a:outerShdw blurRad="38100" dist="38100" dir="2700000" algn="tl">
                    <a:srgbClr val="000000">
                      <a:alpha val="43137"/>
                    </a:srgbClr>
                  </a:outerShdw>
                </a:effectLst>
              </a:rPr>
              <a:t>Audit-ready logs for compliance.</a:t>
            </a:r>
          </a:p>
          <a:p>
            <a:r>
              <a:rPr lang="en-IN" sz="2000" dirty="0">
                <a:effectLst>
                  <a:outerShdw blurRad="38100" dist="38100" dir="2700000" algn="tl">
                    <a:srgbClr val="000000">
                      <a:alpha val="43137"/>
                    </a:srgbClr>
                  </a:outerShdw>
                </a:effectLst>
              </a:rPr>
              <a:t>Reusable Parquet datasets.</a:t>
            </a:r>
          </a:p>
          <a:p>
            <a:r>
              <a:rPr lang="en-IN" sz="2000" dirty="0">
                <a:effectLst>
                  <a:outerShdw blurRad="38100" dist="38100" dir="2700000" algn="tl">
                    <a:srgbClr val="000000">
                      <a:alpha val="43137"/>
                    </a:srgbClr>
                  </a:outerShdw>
                </a:effectLst>
              </a:rPr>
              <a:t>Comprehensive Excel-based EDA for stakeholders.</a:t>
            </a:r>
          </a:p>
        </p:txBody>
      </p:sp>
      <p:sp>
        <p:nvSpPr>
          <p:cNvPr id="4" name="Title 3">
            <a:extLst>
              <a:ext uri="{FF2B5EF4-FFF2-40B4-BE49-F238E27FC236}">
                <a16:creationId xmlns:a16="http://schemas.microsoft.com/office/drawing/2014/main" id="{2712B11E-D2B4-BF5A-75B4-0C1CCC937F77}"/>
              </a:ext>
            </a:extLst>
          </p:cNvPr>
          <p:cNvSpPr>
            <a:spLocks noGrp="1"/>
          </p:cNvSpPr>
          <p:nvPr>
            <p:ph type="title"/>
          </p:nvPr>
        </p:nvSpPr>
        <p:spPr>
          <a:xfrm>
            <a:off x="454250" y="1607736"/>
            <a:ext cx="7411555" cy="793820"/>
          </a:xfrm>
        </p:spPr>
        <p:txBody>
          <a:bodyPr>
            <a:normAutofit/>
          </a:bodyPr>
          <a:lstStyle/>
          <a:p>
            <a:r>
              <a:rPr lang="en-IN" sz="4400" dirty="0">
                <a:effectLst>
                  <a:outerShdw blurRad="38100" dist="38100" dir="2700000" algn="tl">
                    <a:srgbClr val="000000">
                      <a:alpha val="43137"/>
                    </a:srgbClr>
                  </a:outerShdw>
                </a:effectLst>
              </a:rPr>
              <a:t>Business Value Delivered</a:t>
            </a:r>
            <a:endParaRPr lang="en-US"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1369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title"/>
          </p:nvPr>
        </p:nvSpPr>
        <p:spPr>
          <a:xfrm>
            <a:off x="3859555" y="213360"/>
            <a:ext cx="5953039" cy="1005840"/>
          </a:xfrm>
        </p:spPr>
        <p:txBody>
          <a:bodyPr anchor="ctr" anchorCtr="0"/>
          <a:lstStyle/>
          <a:p>
            <a:r>
              <a:rPr lang="en-US" dirty="0">
                <a:effectLst>
                  <a:outerShdw blurRad="38100" dist="38100" dir="2700000" algn="tl">
                    <a:srgbClr val="000000">
                      <a:alpha val="43137"/>
                    </a:srgbClr>
                  </a:outerShdw>
                </a:effectLst>
              </a:rPr>
              <a:t>Screenshots</a:t>
            </a:r>
            <a:endParaRPr lang="en-US" dirty="0"/>
          </a:p>
        </p:txBody>
      </p:sp>
      <p:pic>
        <p:nvPicPr>
          <p:cNvPr id="5" name="Picture 4">
            <a:extLst>
              <a:ext uri="{FF2B5EF4-FFF2-40B4-BE49-F238E27FC236}">
                <a16:creationId xmlns:a16="http://schemas.microsoft.com/office/drawing/2014/main" id="{4E2FCB37-ADE1-98AC-0DC4-FFDA451B9CD2}"/>
              </a:ext>
            </a:extLst>
          </p:cNvPr>
          <p:cNvPicPr>
            <a:picLocks noChangeAspect="1"/>
          </p:cNvPicPr>
          <p:nvPr/>
        </p:nvPicPr>
        <p:blipFill>
          <a:blip r:embed="rId3"/>
          <a:stretch>
            <a:fillRect/>
          </a:stretch>
        </p:blipFill>
        <p:spPr>
          <a:xfrm>
            <a:off x="3772047" y="1120877"/>
            <a:ext cx="4133088" cy="2507226"/>
          </a:xfrm>
          <a:prstGeom prst="rect">
            <a:avLst/>
          </a:prstGeom>
          <a:effectLst>
            <a:outerShdw blurRad="50800" dist="38100" dir="18900000" algn="bl" rotWithShape="0">
              <a:prstClr val="black">
                <a:alpha val="40000"/>
              </a:prstClr>
            </a:outerShdw>
          </a:effectLst>
        </p:spPr>
      </p:pic>
      <p:pic>
        <p:nvPicPr>
          <p:cNvPr id="11" name="Picture Placeholder 10" descr="Snake wrapped around a stick">
            <a:extLst>
              <a:ext uri="{FF2B5EF4-FFF2-40B4-BE49-F238E27FC236}">
                <a16:creationId xmlns:a16="http://schemas.microsoft.com/office/drawing/2014/main" id="{2DE8A2ED-9057-968D-9266-042E3251DB3C}"/>
              </a:ext>
            </a:extLst>
          </p:cNvPr>
          <p:cNvPicPr>
            <a:picLocks noGrp="1" noChangeAspect="1"/>
          </p:cNvPicPr>
          <p:nvPr>
            <p:ph type="pic" sz="quarter" idx="10"/>
          </p:nvPr>
        </p:nvPicPr>
        <p:blipFill>
          <a:blip r:embed="rId4"/>
          <a:srcRect t="9" b="9"/>
          <a:stretch/>
        </p:blipFill>
        <p:spPr>
          <a:xfrm>
            <a:off x="0" y="0"/>
            <a:ext cx="4133088" cy="6858000"/>
          </a:xfrm>
        </p:spPr>
      </p:pic>
      <p:pic>
        <p:nvPicPr>
          <p:cNvPr id="7" name="Picture 6">
            <a:extLst>
              <a:ext uri="{FF2B5EF4-FFF2-40B4-BE49-F238E27FC236}">
                <a16:creationId xmlns:a16="http://schemas.microsoft.com/office/drawing/2014/main" id="{52BE4B56-9803-04AA-D25A-43B62A5AD13C}"/>
              </a:ext>
            </a:extLst>
          </p:cNvPr>
          <p:cNvPicPr>
            <a:picLocks noChangeAspect="1"/>
          </p:cNvPicPr>
          <p:nvPr/>
        </p:nvPicPr>
        <p:blipFill>
          <a:blip r:embed="rId5"/>
          <a:stretch>
            <a:fillRect/>
          </a:stretch>
        </p:blipFill>
        <p:spPr>
          <a:xfrm>
            <a:off x="3772048" y="3814916"/>
            <a:ext cx="4133088" cy="2566220"/>
          </a:xfrm>
          <a:prstGeom prst="rect">
            <a:avLst/>
          </a:prstGeom>
          <a:effectLst>
            <a:outerShdw blurRad="63500" sx="102000" sy="102000" algn="ctr" rotWithShape="0">
              <a:prstClr val="black">
                <a:alpha val="40000"/>
              </a:prstClr>
            </a:outerShdw>
          </a:effectLst>
        </p:spPr>
      </p:pic>
      <p:pic>
        <p:nvPicPr>
          <p:cNvPr id="9" name="Picture 8" descr="A graph with a bar&#10;&#10;AI-generated content may be incorrect.">
            <a:extLst>
              <a:ext uri="{FF2B5EF4-FFF2-40B4-BE49-F238E27FC236}">
                <a16:creationId xmlns:a16="http://schemas.microsoft.com/office/drawing/2014/main" id="{CA1685F3-96A5-4877-215A-FB435AE9344D}"/>
              </a:ext>
            </a:extLst>
          </p:cNvPr>
          <p:cNvPicPr>
            <a:picLocks noChangeAspect="1"/>
          </p:cNvPicPr>
          <p:nvPr/>
        </p:nvPicPr>
        <p:blipFill>
          <a:blip r:embed="rId6"/>
          <a:stretch>
            <a:fillRect/>
          </a:stretch>
        </p:blipFill>
        <p:spPr>
          <a:xfrm>
            <a:off x="8200103" y="1120877"/>
            <a:ext cx="3677265" cy="5260259"/>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38808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ECC7-18B2-6D8C-130E-9F97F5507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0EE0B-5072-C438-CF22-5FDC25D310AF}"/>
              </a:ext>
            </a:extLst>
          </p:cNvPr>
          <p:cNvSpPr>
            <a:spLocks noGrp="1"/>
          </p:cNvSpPr>
          <p:nvPr>
            <p:ph type="title"/>
          </p:nvPr>
        </p:nvSpPr>
        <p:spPr>
          <a:xfrm>
            <a:off x="6411124" y="639097"/>
            <a:ext cx="4930877" cy="825910"/>
          </a:xfrm>
        </p:spPr>
        <p:txBody>
          <a:bodyPr>
            <a:normAutofit fontScale="90000"/>
          </a:bodyPr>
          <a:lstStyle/>
          <a:p>
            <a:r>
              <a:rPr lang="en-IN" dirty="0">
                <a:effectLst>
                  <a:outerShdw blurRad="38100" dist="38100" dir="2700000" algn="tl">
                    <a:srgbClr val="000000">
                      <a:alpha val="43137"/>
                    </a:srgbClr>
                  </a:outerShdw>
                </a:effectLst>
              </a:rPr>
              <a:t>Conclusion</a:t>
            </a:r>
          </a:p>
        </p:txBody>
      </p:sp>
      <p:sp>
        <p:nvSpPr>
          <p:cNvPr id="3" name="Picture Placeholder 2">
            <a:extLst>
              <a:ext uri="{FF2B5EF4-FFF2-40B4-BE49-F238E27FC236}">
                <a16:creationId xmlns:a16="http://schemas.microsoft.com/office/drawing/2014/main" id="{935A64AE-6E6E-4FFE-FA89-54C1E1281154}"/>
              </a:ext>
            </a:extLst>
          </p:cNvPr>
          <p:cNvSpPr>
            <a:spLocks noGrp="1"/>
          </p:cNvSpPr>
          <p:nvPr>
            <p:ph type="pic" sz="quarter" idx="13"/>
          </p:nvPr>
        </p:nvSpPr>
        <p:spPr/>
        <p:txBody>
          <a:bodyPr/>
          <a:lstStyle/>
          <a:p>
            <a:endParaRPr lang="en-IN"/>
          </a:p>
        </p:txBody>
      </p:sp>
      <p:sp>
        <p:nvSpPr>
          <p:cNvPr id="4" name="Text Placeholder 3">
            <a:extLst>
              <a:ext uri="{FF2B5EF4-FFF2-40B4-BE49-F238E27FC236}">
                <a16:creationId xmlns:a16="http://schemas.microsoft.com/office/drawing/2014/main" id="{B215BA31-DE1C-6484-0F40-B2FDBA07098F}"/>
              </a:ext>
            </a:extLst>
          </p:cNvPr>
          <p:cNvSpPr>
            <a:spLocks noGrp="1"/>
          </p:cNvSpPr>
          <p:nvPr>
            <p:ph type="body" idx="1"/>
          </p:nvPr>
        </p:nvSpPr>
        <p:spPr>
          <a:xfrm>
            <a:off x="6499122" y="1506793"/>
            <a:ext cx="4754880" cy="914400"/>
          </a:xfrm>
        </p:spPr>
        <p:txBody>
          <a:bodyPr/>
          <a:lstStyle/>
          <a:p>
            <a:pPr marL="342900" indent="-342900">
              <a:buFont typeface="Wingdings" panose="05000000000000000000" pitchFamily="2" charset="2"/>
              <a:buChar char="Ø"/>
            </a:pPr>
            <a:r>
              <a:rPr lang="en-US" dirty="0"/>
              <a:t>End-to-end data pipeline implemented.</a:t>
            </a:r>
          </a:p>
          <a:p>
            <a:pPr marL="342900" indent="-342900">
              <a:buFont typeface="Wingdings" panose="05000000000000000000" pitchFamily="2" charset="2"/>
              <a:buChar char="Ø"/>
            </a:pPr>
            <a:r>
              <a:rPr lang="en-US" dirty="0"/>
              <a:t>Efficient handling of large datasets.</a:t>
            </a:r>
          </a:p>
          <a:p>
            <a:pPr marL="342900" indent="-342900">
              <a:buFont typeface="Wingdings" panose="05000000000000000000" pitchFamily="2" charset="2"/>
              <a:buChar char="Ø"/>
            </a:pPr>
            <a:r>
              <a:rPr lang="en-US" dirty="0"/>
              <a:t>Clear separation of cleaning, storage, and reporting.</a:t>
            </a:r>
          </a:p>
          <a:p>
            <a:pPr marL="342900" indent="-342900">
              <a:buFont typeface="Wingdings" panose="05000000000000000000" pitchFamily="2" charset="2"/>
              <a:buChar char="Ø"/>
            </a:pPr>
            <a:r>
              <a:rPr lang="en-US" dirty="0"/>
              <a:t>Robust logging ensures transparency and maintainability.</a:t>
            </a:r>
          </a:p>
          <a:p>
            <a:pPr marL="342900" indent="-342900">
              <a:buFont typeface="Wingdings" panose="05000000000000000000" pitchFamily="2" charset="2"/>
              <a:buChar char="Ø"/>
            </a:pPr>
            <a:r>
              <a:rPr lang="en-US" altLang="en-US" dirty="0"/>
              <a:t>Helps stakeholders make </a:t>
            </a:r>
            <a:r>
              <a:rPr lang="en-US" altLang="en-US" b="1" dirty="0"/>
              <a:t>informed, data-driven decisions</a:t>
            </a:r>
            <a:r>
              <a:rPr lang="en-US" altLang="en-US" dirty="0"/>
              <a:t>.</a:t>
            </a:r>
            <a:endParaRPr lang="en-US" dirty="0"/>
          </a:p>
        </p:txBody>
      </p:sp>
      <p:pic>
        <p:nvPicPr>
          <p:cNvPr id="5" name="Picture Placeholder 5" descr="Close up of jellyfish">
            <a:extLst>
              <a:ext uri="{FF2B5EF4-FFF2-40B4-BE49-F238E27FC236}">
                <a16:creationId xmlns:a16="http://schemas.microsoft.com/office/drawing/2014/main" id="{9B981F4F-AE6A-36F1-C2B4-96E20A1AFA15}"/>
              </a:ext>
            </a:extLst>
          </p:cNvPr>
          <p:cNvPicPr>
            <a:picLocks noChangeAspect="1"/>
          </p:cNvPicPr>
          <p:nvPr/>
        </p:nvPicPr>
        <p:blipFill>
          <a:blip r:embed="rId2"/>
          <a:srcRect t="26" b="26"/>
          <a:stretch/>
        </p:blipFill>
        <p:spPr>
          <a:xfrm>
            <a:off x="-3048" y="1"/>
            <a:ext cx="6099048" cy="6857999"/>
          </a:xfrm>
          <a:prstGeom prst="rect">
            <a:avLst/>
          </a:prstGeom>
          <a:solidFill>
            <a:schemeClr val="bg1">
              <a:lumMod val="95000"/>
            </a:schemeClr>
          </a:solidFill>
        </p:spPr>
      </p:pic>
    </p:spTree>
    <p:extLst>
      <p:ext uri="{BB962C8B-B14F-4D97-AF65-F5344CB8AC3E}">
        <p14:creationId xmlns:p14="http://schemas.microsoft.com/office/powerpoint/2010/main" val="372794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656303" y="822960"/>
            <a:ext cx="4555777" cy="543724"/>
          </a:xfrm>
        </p:spPr>
        <p:txBody>
          <a:bodyPr>
            <a:noAutofit/>
          </a:bodyPr>
          <a:lstStyle/>
          <a:p>
            <a:r>
              <a:rPr lang="en-US" sz="4400" dirty="0">
                <a:effectLst>
                  <a:outerShdw blurRad="38100" dist="38100" dir="2700000" algn="tl">
                    <a:srgbClr val="000000">
                      <a:alpha val="43137"/>
                    </a:srgbClr>
                  </a:outerShdw>
                </a:effectLst>
              </a:rPr>
              <a:t>Introduction</a:t>
            </a:r>
          </a:p>
        </p:txBody>
      </p:sp>
      <p:pic>
        <p:nvPicPr>
          <p:cNvPr id="5" name="Picture Placeholder 4" descr="Close-up of peacock feathers">
            <a:extLst>
              <a:ext uri="{FF2B5EF4-FFF2-40B4-BE49-F238E27FC236}">
                <a16:creationId xmlns:a16="http://schemas.microsoft.com/office/drawing/2014/main" id="{396556A2-AA4C-073C-64A5-1E76A2DF1BC6}"/>
              </a:ext>
            </a:extLst>
          </p:cNvPr>
          <p:cNvPicPr>
            <a:picLocks noGrp="1" noChangeAspect="1"/>
          </p:cNvPicPr>
          <p:nvPr>
            <p:ph type="pic" sz="quarter" idx="13"/>
          </p:nvPr>
        </p:nvPicPr>
        <p:blipFill rotWithShape="1">
          <a:blip r:embed="rId2"/>
          <a:srcRect l="18353" r="18353"/>
          <a:stretch/>
        </p:blipFill>
        <p:spPr>
          <a:xfrm>
            <a:off x="5690616" y="0"/>
            <a:ext cx="6501384" cy="6857999"/>
          </a:xfrm>
        </p:spPr>
      </p:pic>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489646" y="1465006"/>
            <a:ext cx="4722434" cy="3047902"/>
          </a:xfrm>
        </p:spPr>
        <p:txBody>
          <a:bodyPr/>
          <a:lstStyle/>
          <a:p>
            <a:pPr>
              <a:buFont typeface="Wingdings" panose="05000000000000000000" pitchFamily="2" charset="2"/>
              <a:buChar char="Ø"/>
            </a:pPr>
            <a:r>
              <a:rPr lang="en-US" b="1" dirty="0">
                <a:effectLst>
                  <a:outerShdw blurRad="38100" dist="38100" dir="2700000" algn="tl">
                    <a:srgbClr val="000000">
                      <a:alpha val="43137"/>
                    </a:srgbClr>
                  </a:outerShdw>
                </a:effectLst>
              </a:rPr>
              <a:t>This project implements an end-to-end data processing and analytics pipeline for large telecom datasets using Python.</a:t>
            </a:r>
          </a:p>
          <a:p>
            <a:pPr>
              <a:buFont typeface="Wingdings" panose="05000000000000000000" pitchFamily="2" charset="2"/>
              <a:buChar char="Ø"/>
            </a:pPr>
            <a:r>
              <a:rPr lang="en-US" b="1" dirty="0">
                <a:effectLst>
                  <a:outerShdw blurRad="38100" dist="38100" dir="2700000" algn="tl">
                    <a:srgbClr val="000000">
                      <a:alpha val="43137"/>
                    </a:srgbClr>
                  </a:outerShdw>
                </a:effectLst>
              </a:rPr>
              <a:t>The pipeline reads raw data line by line, performs data cleaning and transformation in memory, and stores optimized outputs in Parquet format.</a:t>
            </a:r>
          </a:p>
          <a:p>
            <a:pPr>
              <a:buFont typeface="Wingdings" panose="05000000000000000000" pitchFamily="2" charset="2"/>
              <a:buChar char="Ø"/>
            </a:pPr>
            <a:r>
              <a:rPr lang="en-US" b="1" dirty="0">
                <a:effectLst>
                  <a:outerShdw blurRad="38100" dist="38100" dir="2700000" algn="tl">
                    <a:srgbClr val="000000">
                      <a:alpha val="43137"/>
                    </a:srgbClr>
                  </a:outerShdw>
                </a:effectLst>
              </a:rPr>
              <a:t>The processed data is then converted into a multi-sheet Excel analytical report for business analysis.</a:t>
            </a:r>
          </a:p>
          <a:p>
            <a:pPr>
              <a:buFont typeface="Wingdings" panose="05000000000000000000" pitchFamily="2" charset="2"/>
              <a:buChar char="Ø"/>
            </a:pPr>
            <a:r>
              <a:rPr lang="en-US" b="1" dirty="0">
                <a:effectLst>
                  <a:outerShdw blurRad="38100" dist="38100" dir="2700000" algn="tl">
                    <a:srgbClr val="000000">
                      <a:alpha val="43137"/>
                    </a:srgbClr>
                  </a:outerShdw>
                </a:effectLst>
              </a:rPr>
              <a:t>Throughout the execution, detailed logging is maintained to ensure transparency, traceability, and error tracking.</a:t>
            </a:r>
          </a:p>
        </p:txBody>
      </p:sp>
    </p:spTree>
    <p:extLst>
      <p:ext uri="{BB962C8B-B14F-4D97-AF65-F5344CB8AC3E}">
        <p14:creationId xmlns:p14="http://schemas.microsoft.com/office/powerpoint/2010/main" val="350433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Thankyou</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pPr>
              <a:lnSpc>
                <a:spcPct val="100000"/>
              </a:lnSpc>
            </a:pPr>
            <a:r>
              <a:rPr lang="en-US" sz="2000" b="1" dirty="0">
                <a:effectLst>
                  <a:outerShdw blurRad="38100" dist="38100" dir="2700000" algn="tl">
                    <a:srgbClr val="000000">
                      <a:alpha val="43137"/>
                    </a:srgbClr>
                  </a:outerShdw>
                </a:effectLst>
              </a:rPr>
              <a:t>Aishwarya Kumar Singh</a:t>
            </a:r>
          </a:p>
          <a:p>
            <a:pPr>
              <a:lnSpc>
                <a:spcPct val="100000"/>
              </a:lnSpc>
            </a:pPr>
            <a:r>
              <a:rPr lang="en-US" dirty="0"/>
              <a:t>aishsingh702@</a:t>
            </a:r>
            <a:r>
              <a:rPr lang="en-US"/>
              <a:t>gmail.com</a:t>
            </a:r>
            <a:endParaRPr lang="en-US" dirty="0"/>
          </a:p>
          <a:p>
            <a:pPr>
              <a:lnSpc>
                <a:spcPct val="100000"/>
              </a:lnSpc>
            </a:pPr>
            <a:r>
              <a:rPr lang="en-US" dirty="0"/>
              <a:t>www.github.com/aishks14</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324153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822960" y="822960"/>
            <a:ext cx="4754880" cy="914400"/>
          </a:xfrm>
        </p:spPr>
        <p:txBody>
          <a:bodyPr/>
          <a:lstStyle/>
          <a:p>
            <a:pPr algn="l"/>
            <a:r>
              <a:rPr lang="en-US" dirty="0">
                <a:effectLst>
                  <a:outerShdw blurRad="38100" dist="38100" dir="2700000" algn="tl">
                    <a:srgbClr val="000000">
                      <a:alpha val="43137"/>
                    </a:srgbClr>
                  </a:outerShdw>
                </a:effectLst>
              </a:rPr>
              <a:t>Agenda</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714805" y="1960355"/>
            <a:ext cx="4754880" cy="914400"/>
          </a:xfrm>
        </p:spPr>
        <p:txBody>
          <a:bodyPr/>
          <a:lstStyle/>
          <a:p>
            <a:pPr marL="342900" indent="-342900" algn="l">
              <a:buFont typeface="Wingdings" panose="05000000000000000000" pitchFamily="2" charset="2"/>
              <a:buChar char="Ø"/>
            </a:pPr>
            <a:r>
              <a:rPr lang="en-US" dirty="0"/>
              <a:t>Understand business requirements and overall data flow</a:t>
            </a:r>
          </a:p>
          <a:p>
            <a:pPr marL="342900" indent="-342900" algn="l">
              <a:buFont typeface="Wingdings" panose="05000000000000000000" pitchFamily="2" charset="2"/>
              <a:buChar char="Ø"/>
            </a:pPr>
            <a:r>
              <a:rPr lang="en-US" dirty="0"/>
              <a:t>Read and preprocess raw data with validation and cleaning</a:t>
            </a:r>
          </a:p>
          <a:p>
            <a:pPr marL="342900" indent="-342900" algn="l">
              <a:buFont typeface="Wingdings" panose="05000000000000000000" pitchFamily="2" charset="2"/>
              <a:buChar char="Ø"/>
            </a:pPr>
            <a:r>
              <a:rPr lang="en-IN" dirty="0"/>
              <a:t>Generate optimized Parquet files for efficient data storage</a:t>
            </a:r>
          </a:p>
          <a:p>
            <a:pPr marL="342900" indent="-342900" algn="l">
              <a:buFont typeface="Wingdings" panose="05000000000000000000" pitchFamily="2" charset="2"/>
              <a:buChar char="Ø"/>
            </a:pPr>
            <a:r>
              <a:rPr lang="en-US" dirty="0"/>
              <a:t>Create a multi-sheet Excel report for comprehensive EDA</a:t>
            </a:r>
          </a:p>
          <a:p>
            <a:pPr marL="342900" indent="-342900" algn="l">
              <a:buFont typeface="Wingdings" panose="05000000000000000000" pitchFamily="2" charset="2"/>
              <a:buChar char="Ø"/>
            </a:pPr>
            <a:r>
              <a:rPr lang="en-US" dirty="0"/>
              <a:t>Implement detailed logging and review final outputs</a:t>
            </a:r>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606650" y="2197117"/>
            <a:ext cx="4191492" cy="550606"/>
          </a:xfrm>
        </p:spPr>
        <p:txBody>
          <a:bodyPr anchor="b" anchorCtr="0">
            <a:noAutofit/>
          </a:bodyPr>
          <a:lstStyle/>
          <a:p>
            <a:r>
              <a:rPr lang="en-US" sz="4400" dirty="0">
                <a:effectLst>
                  <a:outerShdw blurRad="38100" dist="38100" dir="2700000" algn="tl">
                    <a:srgbClr val="000000">
                      <a:alpha val="43137"/>
                    </a:srgbClr>
                  </a:outerShdw>
                </a:effectLst>
              </a:rPr>
              <a:t>Primary Goals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
        <p:nvSpPr>
          <p:cNvPr id="4" name="Rectangle 2">
            <a:extLst>
              <a:ext uri="{FF2B5EF4-FFF2-40B4-BE49-F238E27FC236}">
                <a16:creationId xmlns:a16="http://schemas.microsoft.com/office/drawing/2014/main" id="{E61280AC-62B0-6542-F1FA-66EC4B9DB371}"/>
              </a:ext>
            </a:extLst>
          </p:cNvPr>
          <p:cNvSpPr>
            <a:spLocks noGrp="1" noChangeArrowheads="1"/>
          </p:cNvSpPr>
          <p:nvPr>
            <p:ph sz="half" idx="2"/>
          </p:nvPr>
        </p:nvSpPr>
        <p:spPr bwMode="auto">
          <a:xfrm>
            <a:off x="5496232" y="1174720"/>
            <a:ext cx="617465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Arial" panose="020B0604020202020204" pitchFamily="34" charset="0"/>
              </a:rPr>
              <a:t>Build a scalable </a:t>
            </a:r>
            <a:r>
              <a:rPr kumimoji="0" lang="en-US" altLang="en-US" sz="1800" b="1" i="0" u="none" strike="noStrike" cap="none" normalizeH="0" baseline="0" dirty="0">
                <a:ln>
                  <a:noFill/>
                </a:ln>
                <a:effectLst/>
                <a:latin typeface="Arial" panose="020B0604020202020204" pitchFamily="34" charset="0"/>
              </a:rPr>
              <a:t>end-to-end data processing pipeline</a:t>
            </a:r>
            <a:r>
              <a:rPr kumimoji="0" lang="en-US" altLang="en-US" sz="1800" b="0" i="0" u="none" strike="noStrike" cap="none" normalizeH="0" baseline="0" dirty="0">
                <a:ln>
                  <a:noFill/>
                </a:ln>
                <a:effectLst/>
                <a:latin typeface="Arial" panose="020B0604020202020204" pitchFamily="34" charset="0"/>
              </a:rPr>
              <a:t> using Python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Arial" panose="020B0604020202020204" pitchFamily="34" charset="0"/>
              </a:rPr>
              <a:t>Perform </a:t>
            </a:r>
            <a:r>
              <a:rPr kumimoji="0" lang="en-US" altLang="en-US" sz="1800" b="1" i="0" u="none" strike="noStrike" cap="none" normalizeH="0" baseline="0" dirty="0">
                <a:ln>
                  <a:noFill/>
                </a:ln>
                <a:effectLst/>
                <a:latin typeface="Arial" panose="020B0604020202020204" pitchFamily="34" charset="0"/>
              </a:rPr>
              <a:t>robust data cleaning, validation, and transformation</a:t>
            </a:r>
            <a:r>
              <a:rPr kumimoji="0" lang="en-US" altLang="en-US" sz="1800" b="0" i="0" u="none" strike="noStrike" cap="none" normalizeH="0" baseline="0" dirty="0">
                <a:ln>
                  <a:noFill/>
                </a:ln>
                <a:effectLst/>
                <a:latin typeface="Arial" panose="020B0604020202020204" pitchFamily="34" charset="0"/>
              </a:rPr>
              <a:t> on raw telecom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Arial" panose="020B0604020202020204" pitchFamily="34" charset="0"/>
              </a:rPr>
              <a:t>Store processed data efficiently in </a:t>
            </a:r>
            <a:r>
              <a:rPr kumimoji="0" lang="en-US" altLang="en-US" sz="1800" b="1" i="0" u="none" strike="noStrike" cap="none" normalizeH="0" baseline="0" dirty="0">
                <a:ln>
                  <a:noFill/>
                </a:ln>
                <a:effectLst/>
                <a:latin typeface="Arial" panose="020B0604020202020204" pitchFamily="34" charset="0"/>
              </a:rPr>
              <a:t>Parquet format</a:t>
            </a:r>
            <a:r>
              <a:rPr kumimoji="0" lang="en-US" altLang="en-US" sz="1800" b="0" i="0" u="none" strike="noStrike" cap="none" normalizeH="0" baseline="0" dirty="0">
                <a:ln>
                  <a:noFill/>
                </a:ln>
                <a:effectLst/>
                <a:latin typeface="Arial" panose="020B0604020202020204" pitchFamily="34" charset="0"/>
              </a:rPr>
              <a:t> for performance optimization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Arial" panose="020B0604020202020204" pitchFamily="34" charset="0"/>
              </a:rPr>
              <a:t>Generate a </a:t>
            </a:r>
            <a:r>
              <a:rPr kumimoji="0" lang="en-US" altLang="en-US" sz="1800" b="1" i="0" u="none" strike="noStrike" cap="none" normalizeH="0" baseline="0" dirty="0">
                <a:ln>
                  <a:noFill/>
                </a:ln>
                <a:effectLst/>
                <a:latin typeface="Arial" panose="020B0604020202020204" pitchFamily="34" charset="0"/>
              </a:rPr>
              <a:t>multi-sheet Excel analytical report</a:t>
            </a:r>
            <a:r>
              <a:rPr kumimoji="0" lang="en-US" altLang="en-US" sz="1800" b="0" i="0" u="none" strike="noStrike" cap="none" normalizeH="0" baseline="0" dirty="0">
                <a:ln>
                  <a:noFill/>
                </a:ln>
                <a:effectLst/>
                <a:latin typeface="Arial" panose="020B0604020202020204" pitchFamily="34" charset="0"/>
              </a:rPr>
              <a:t> for structured EDA and insights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Arial" panose="020B0604020202020204" pitchFamily="34" charset="0"/>
              </a:rPr>
              <a:t>Enable </a:t>
            </a:r>
            <a:r>
              <a:rPr kumimoji="0" lang="en-US" altLang="en-US" sz="1800" b="1" i="0" u="none" strike="noStrike" cap="none" normalizeH="0" baseline="0" dirty="0">
                <a:ln>
                  <a:noFill/>
                </a:ln>
                <a:effectLst/>
                <a:latin typeface="Arial" panose="020B0604020202020204" pitchFamily="34" charset="0"/>
              </a:rPr>
              <a:t>traceability and reliability</a:t>
            </a:r>
            <a:r>
              <a:rPr kumimoji="0" lang="en-US" altLang="en-US" sz="1800" b="0" i="0" u="none" strike="noStrike" cap="none" normalizeH="0" baseline="0" dirty="0">
                <a:ln>
                  <a:noFill/>
                </a:ln>
                <a:effectLst/>
                <a:latin typeface="Arial" panose="020B0604020202020204" pitchFamily="34" charset="0"/>
              </a:rPr>
              <a:t> through detailed execution logging</a:t>
            </a:r>
          </a:p>
        </p:txBody>
      </p:sp>
    </p:spTree>
    <p:extLst>
      <p:ext uri="{BB962C8B-B14F-4D97-AF65-F5344CB8AC3E}">
        <p14:creationId xmlns:p14="http://schemas.microsoft.com/office/powerpoint/2010/main" val="1253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Placeholder 5" descr="Close up of jellyfish">
            <a:extLst>
              <a:ext uri="{FF2B5EF4-FFF2-40B4-BE49-F238E27FC236}">
                <a16:creationId xmlns:a16="http://schemas.microsoft.com/office/drawing/2014/main" id="{06D8610D-D09E-3B31-5241-9A495032FE6A}"/>
              </a:ext>
            </a:extLst>
          </p:cNvPr>
          <p:cNvPicPr>
            <a:picLocks noGrp="1" noChangeAspect="1"/>
          </p:cNvPicPr>
          <p:nvPr>
            <p:ph type="pic" sz="quarter" idx="13"/>
          </p:nvPr>
        </p:nvPicPr>
        <p:blipFill>
          <a:blip r:embed="rId2"/>
          <a:srcRect t="26" b="26"/>
          <a:stretch/>
        </p:blipFill>
        <p:spPr>
          <a:xfrm>
            <a:off x="0" y="0"/>
            <a:ext cx="5427406" cy="6857999"/>
          </a:xfrm>
        </p:spPr>
      </p:pic>
      <p:pic>
        <p:nvPicPr>
          <p:cNvPr id="5" name="Picture 4" descr="A screenshot of a computer&#10;&#10;AI-generated content may be incorrect.">
            <a:extLst>
              <a:ext uri="{FF2B5EF4-FFF2-40B4-BE49-F238E27FC236}">
                <a16:creationId xmlns:a16="http://schemas.microsoft.com/office/drawing/2014/main" id="{838C461E-A709-5C55-0EA9-78815EEC1A5C}"/>
              </a:ext>
            </a:extLst>
          </p:cNvPr>
          <p:cNvPicPr>
            <a:picLocks noChangeAspect="1"/>
          </p:cNvPicPr>
          <p:nvPr/>
        </p:nvPicPr>
        <p:blipFill>
          <a:blip r:embed="rId3"/>
          <a:stretch>
            <a:fillRect/>
          </a:stretch>
        </p:blipFill>
        <p:spPr>
          <a:xfrm>
            <a:off x="668593" y="1511709"/>
            <a:ext cx="6184493" cy="430652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 name="TextBox 7">
            <a:extLst>
              <a:ext uri="{FF2B5EF4-FFF2-40B4-BE49-F238E27FC236}">
                <a16:creationId xmlns:a16="http://schemas.microsoft.com/office/drawing/2014/main" id="{C659F9D3-1463-9AEF-09D2-F5B181C68D78}"/>
              </a:ext>
            </a:extLst>
          </p:cNvPr>
          <p:cNvSpPr txBox="1"/>
          <p:nvPr/>
        </p:nvSpPr>
        <p:spPr>
          <a:xfrm>
            <a:off x="6266098" y="246504"/>
            <a:ext cx="4680154" cy="6186309"/>
          </a:xfrm>
          <a:prstGeom prst="rect">
            <a:avLst/>
          </a:prstGeom>
          <a:noFill/>
        </p:spPr>
        <p:txBody>
          <a:bodyPr wrap="square">
            <a:spAutoFit/>
          </a:bodyPr>
          <a:lstStyle/>
          <a:p>
            <a:r>
              <a:rPr lang="en-IN" b="1" dirty="0">
                <a:solidFill>
                  <a:schemeClr val="accent6"/>
                </a:solidFill>
                <a:effectLst>
                  <a:outerShdw blurRad="38100" dist="38100" dir="2700000" algn="tl">
                    <a:srgbClr val="000000">
                      <a:alpha val="43137"/>
                    </a:srgbClr>
                  </a:outerShdw>
                </a:effectLst>
              </a:rPr>
              <a:t>project/</a:t>
            </a:r>
          </a:p>
          <a:p>
            <a:r>
              <a:rPr lang="en-IN" b="1" dirty="0">
                <a:solidFill>
                  <a:schemeClr val="accent6"/>
                </a:solidFill>
                <a:effectLst>
                  <a:outerShdw blurRad="38100" dist="38100" dir="2700000" algn="tl">
                    <a:srgbClr val="000000">
                      <a:alpha val="43137"/>
                    </a:srgbClr>
                  </a:outerShdw>
                </a:effectLst>
              </a:rPr>
              <a:t>│</a:t>
            </a:r>
          </a:p>
          <a:p>
            <a:r>
              <a:rPr lang="en-IN" b="1" dirty="0">
                <a:solidFill>
                  <a:schemeClr val="accent6"/>
                </a:solidFill>
                <a:effectLst>
                  <a:outerShdw blurRad="38100" dist="38100" dir="2700000" algn="tl">
                    <a:srgbClr val="000000">
                      <a:alpha val="43137"/>
                    </a:srgbClr>
                  </a:outerShdw>
                </a:effectLst>
              </a:rPr>
              <a:t>├── data/</a:t>
            </a:r>
          </a:p>
          <a:p>
            <a:r>
              <a:rPr lang="en-IN" b="1" dirty="0">
                <a:solidFill>
                  <a:schemeClr val="accent6"/>
                </a:solidFill>
                <a:effectLst>
                  <a:outerShdw blurRad="38100" dist="38100" dir="2700000" algn="tl">
                    <a:srgbClr val="000000">
                      <a:alpha val="43137"/>
                    </a:srgbClr>
                  </a:outerShdw>
                </a:effectLst>
              </a:rPr>
              <a:t>│   ├── telcom_data.xlsx</a:t>
            </a:r>
          </a:p>
          <a:p>
            <a:r>
              <a:rPr lang="en-IN" b="1" dirty="0">
                <a:solidFill>
                  <a:schemeClr val="accent6"/>
                </a:solidFill>
                <a:effectLst>
                  <a:outerShdw blurRad="38100" dist="38100" dir="2700000" algn="tl">
                    <a:srgbClr val="000000">
                      <a:alpha val="43137"/>
                    </a:srgbClr>
                  </a:outerShdw>
                </a:effectLst>
              </a:rPr>
              <a:t>│   ├── </a:t>
            </a:r>
            <a:r>
              <a:rPr lang="en-IN" b="1" dirty="0" err="1">
                <a:solidFill>
                  <a:schemeClr val="accent6"/>
                </a:solidFill>
                <a:effectLst>
                  <a:outerShdw blurRad="38100" dist="38100" dir="2700000" algn="tl">
                    <a:srgbClr val="000000">
                      <a:alpha val="43137"/>
                    </a:srgbClr>
                  </a:outerShdw>
                </a:effectLst>
              </a:rPr>
              <a:t>cleaned_telecom_data.parquet</a:t>
            </a:r>
            <a:endParaRPr lang="en-IN"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	├── </a:t>
            </a:r>
            <a:r>
              <a:rPr lang="en-IN" sz="1600" b="1" dirty="0" err="1">
                <a:solidFill>
                  <a:schemeClr val="accent6"/>
                </a:solidFill>
                <a:effectLst>
                  <a:outerShdw blurRad="38100" dist="38100" dir="2700000" algn="tl">
                    <a:srgbClr val="000000">
                      <a:alpha val="43137"/>
                    </a:srgbClr>
                  </a:outerShdw>
                </a:effectLst>
              </a:rPr>
              <a:t>univariate_summary.parquet</a:t>
            </a:r>
            <a:endParaRPr lang="en-IN" sz="1600"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	├── </a:t>
            </a:r>
            <a:r>
              <a:rPr lang="en-IN" b="1" dirty="0" err="1">
                <a:solidFill>
                  <a:schemeClr val="accent6"/>
                </a:solidFill>
                <a:effectLst>
                  <a:outerShdw blurRad="38100" dist="38100" dir="2700000" algn="tl">
                    <a:srgbClr val="000000">
                      <a:alpha val="43137"/>
                    </a:srgbClr>
                  </a:outerShdw>
                </a:effectLst>
              </a:rPr>
              <a:t>user_engagement</a:t>
            </a:r>
            <a:endParaRPr lang="en-IN"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	├── </a:t>
            </a:r>
            <a:r>
              <a:rPr lang="en-IN" b="1" dirty="0" err="1">
                <a:solidFill>
                  <a:schemeClr val="accent6"/>
                </a:solidFill>
                <a:effectLst>
                  <a:outerShdw blurRad="38100" dist="38100" dir="2700000" algn="tl">
                    <a:srgbClr val="000000">
                      <a:alpha val="43137"/>
                    </a:srgbClr>
                  </a:outerShdw>
                </a:effectLst>
              </a:rPr>
              <a:t>user_experience</a:t>
            </a:r>
            <a:endParaRPr lang="en-IN"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	├── </a:t>
            </a:r>
            <a:r>
              <a:rPr lang="en-IN" b="1" dirty="0" err="1">
                <a:solidFill>
                  <a:schemeClr val="accent6"/>
                </a:solidFill>
                <a:effectLst>
                  <a:outerShdw blurRad="38100" dist="38100" dir="2700000" algn="tl">
                    <a:srgbClr val="000000">
                      <a:alpha val="43137"/>
                    </a:srgbClr>
                  </a:outerShdw>
                </a:effectLst>
              </a:rPr>
              <a:t>user_overview_analysis</a:t>
            </a:r>
            <a:endParaRPr lang="en-IN"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	├── </a:t>
            </a:r>
            <a:r>
              <a:rPr lang="en-IN" b="1" dirty="0" err="1">
                <a:solidFill>
                  <a:schemeClr val="accent6"/>
                </a:solidFill>
                <a:effectLst>
                  <a:outerShdw blurRad="38100" dist="38100" dir="2700000" algn="tl">
                    <a:srgbClr val="000000">
                      <a:alpha val="43137"/>
                    </a:srgbClr>
                  </a:outerShdw>
                </a:effectLst>
              </a:rPr>
              <a:t>user_satisfaction</a:t>
            </a:r>
            <a:endParaRPr lang="en-IN" b="1" dirty="0">
              <a:solidFill>
                <a:schemeClr val="accent6"/>
              </a:solidFill>
              <a:effectLst>
                <a:outerShdw blurRad="38100" dist="38100" dir="2700000" algn="tl">
                  <a:srgbClr val="000000">
                    <a:alpha val="43137"/>
                  </a:srgbClr>
                </a:outerShdw>
              </a:effectLst>
            </a:endParaRPr>
          </a:p>
          <a:p>
            <a:r>
              <a:rPr lang="en-IN" b="1" dirty="0">
                <a:solidFill>
                  <a:schemeClr val="accent6"/>
                </a:solidFill>
                <a:effectLst>
                  <a:outerShdw blurRad="38100" dist="38100" dir="2700000" algn="tl">
                    <a:srgbClr val="000000">
                      <a:alpha val="43137"/>
                    </a:srgbClr>
                  </a:outerShdw>
                </a:effectLst>
              </a:rPr>
              <a:t>│</a:t>
            </a:r>
          </a:p>
          <a:p>
            <a:r>
              <a:rPr lang="en-IN" b="1" dirty="0">
                <a:solidFill>
                  <a:schemeClr val="accent6"/>
                </a:solidFill>
                <a:effectLst>
                  <a:outerShdw blurRad="38100" dist="38100" dir="2700000" algn="tl">
                    <a:srgbClr val="000000">
                      <a:alpha val="43137"/>
                    </a:srgbClr>
                  </a:outerShdw>
                </a:effectLst>
              </a:rPr>
              <a:t>├── output/</a:t>
            </a:r>
          </a:p>
          <a:p>
            <a:r>
              <a:rPr lang="en-IN" b="1" dirty="0">
                <a:solidFill>
                  <a:schemeClr val="accent6"/>
                </a:solidFill>
                <a:effectLst>
                  <a:outerShdw blurRad="38100" dist="38100" dir="2700000" algn="tl">
                    <a:srgbClr val="000000">
                      <a:alpha val="43137"/>
                    </a:srgbClr>
                  </a:outerShdw>
                </a:effectLst>
              </a:rPr>
              <a:t>│            ├── telecom_analysis.xlsx</a:t>
            </a:r>
          </a:p>
          <a:p>
            <a:r>
              <a:rPr lang="en-IN" b="1" dirty="0">
                <a:solidFill>
                  <a:schemeClr val="accent6"/>
                </a:solidFill>
                <a:effectLst>
                  <a:outerShdw blurRad="38100" dist="38100" dir="2700000" algn="tl">
                    <a:srgbClr val="000000">
                      <a:alpha val="43137"/>
                    </a:srgbClr>
                  </a:outerShdw>
                </a:effectLst>
              </a:rPr>
              <a:t>│	├── plots</a:t>
            </a:r>
          </a:p>
          <a:p>
            <a:r>
              <a:rPr lang="en-IN" b="1" dirty="0">
                <a:solidFill>
                  <a:schemeClr val="accent6"/>
                </a:solidFill>
                <a:effectLst>
                  <a:outerShdw blurRad="38100" dist="38100" dir="2700000" algn="tl">
                    <a:srgbClr val="000000">
                      <a:alpha val="43137"/>
                    </a:srgbClr>
                  </a:outerShdw>
                </a:effectLst>
              </a:rPr>
              <a:t>│		├── univariate</a:t>
            </a:r>
          </a:p>
          <a:p>
            <a:r>
              <a:rPr lang="en-IN" b="1" dirty="0">
                <a:solidFill>
                  <a:schemeClr val="accent6"/>
                </a:solidFill>
                <a:effectLst>
                  <a:outerShdw blurRad="38100" dist="38100" dir="2700000" algn="tl">
                    <a:srgbClr val="000000">
                      <a:alpha val="43137"/>
                    </a:srgbClr>
                  </a:outerShdw>
                </a:effectLst>
              </a:rPr>
              <a:t>│		├── bivariate</a:t>
            </a:r>
          </a:p>
          <a:p>
            <a:r>
              <a:rPr lang="en-IN" b="1" dirty="0">
                <a:solidFill>
                  <a:schemeClr val="accent6"/>
                </a:solidFill>
                <a:effectLst>
                  <a:outerShdw blurRad="38100" dist="38100" dir="2700000" algn="tl">
                    <a:srgbClr val="000000">
                      <a:alpha val="43137"/>
                    </a:srgbClr>
                  </a:outerShdw>
                </a:effectLst>
              </a:rPr>
              <a:t>│		├── multivariate</a:t>
            </a:r>
          </a:p>
          <a:p>
            <a:r>
              <a:rPr lang="en-IN" b="1" dirty="0">
                <a:solidFill>
                  <a:schemeClr val="accent6"/>
                </a:solidFill>
                <a:effectLst>
                  <a:outerShdw blurRad="38100" dist="38100" dir="2700000" algn="tl">
                    <a:srgbClr val="000000">
                      <a:alpha val="43137"/>
                    </a:srgbClr>
                  </a:outerShdw>
                </a:effectLst>
              </a:rPr>
              <a:t>│</a:t>
            </a:r>
          </a:p>
          <a:p>
            <a:r>
              <a:rPr lang="en-IN" b="1" dirty="0">
                <a:solidFill>
                  <a:schemeClr val="accent6"/>
                </a:solidFill>
                <a:effectLst>
                  <a:outerShdw blurRad="38100" dist="38100" dir="2700000" algn="tl">
                    <a:srgbClr val="000000">
                      <a:alpha val="43137"/>
                    </a:srgbClr>
                  </a:outerShdw>
                </a:effectLst>
              </a:rPr>
              <a:t>├── logs/</a:t>
            </a:r>
          </a:p>
          <a:p>
            <a:r>
              <a:rPr lang="en-IN" b="1" dirty="0">
                <a:solidFill>
                  <a:schemeClr val="accent6"/>
                </a:solidFill>
                <a:effectLst>
                  <a:outerShdw blurRad="38100" dist="38100" dir="2700000" algn="tl">
                    <a:srgbClr val="000000">
                      <a:alpha val="43137"/>
                    </a:srgbClr>
                  </a:outerShdw>
                </a:effectLst>
              </a:rPr>
              <a:t>│            ├── telecom_pipeline.log</a:t>
            </a:r>
          </a:p>
          <a:p>
            <a:r>
              <a:rPr lang="en-IN" b="1" dirty="0">
                <a:solidFill>
                  <a:schemeClr val="accent6"/>
                </a:solidFill>
                <a:effectLst>
                  <a:outerShdw blurRad="38100" dist="38100" dir="2700000" algn="tl">
                    <a:srgbClr val="000000">
                      <a:alpha val="43137"/>
                    </a:srgbClr>
                  </a:outerShdw>
                </a:effectLst>
              </a:rPr>
              <a:t>│</a:t>
            </a:r>
          </a:p>
          <a:p>
            <a:r>
              <a:rPr lang="en-IN" b="1" dirty="0">
                <a:solidFill>
                  <a:schemeClr val="accent6"/>
                </a:solidFill>
                <a:effectLst>
                  <a:outerShdw blurRad="38100" dist="38100" dir="2700000" algn="tl">
                    <a:srgbClr val="000000">
                      <a:alpha val="43137"/>
                    </a:srgbClr>
                  </a:outerShdw>
                </a:effectLst>
              </a:rPr>
              <a:t>└── </a:t>
            </a:r>
            <a:r>
              <a:rPr lang="en-IN" b="1" dirty="0" err="1">
                <a:solidFill>
                  <a:schemeClr val="accent6"/>
                </a:solidFill>
                <a:effectLst>
                  <a:outerShdw blurRad="38100" dist="38100" dir="2700000" algn="tl">
                    <a:srgbClr val="000000">
                      <a:alpha val="43137"/>
                    </a:srgbClr>
                  </a:outerShdw>
                </a:effectLst>
              </a:rPr>
              <a:t>tellco_due_diligence.ipynb</a:t>
            </a:r>
            <a:endParaRPr lang="en-IN" b="1" dirty="0">
              <a:solidFill>
                <a:schemeClr val="accent6"/>
              </a:solidFill>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B3D13A66-9DEF-E164-8D4B-10D0BC2EDA51}"/>
              </a:ext>
            </a:extLst>
          </p:cNvPr>
          <p:cNvSpPr>
            <a:spLocks noGrp="1"/>
          </p:cNvSpPr>
          <p:nvPr>
            <p:ph type="title"/>
          </p:nvPr>
        </p:nvSpPr>
        <p:spPr>
          <a:xfrm>
            <a:off x="419346" y="403120"/>
            <a:ext cx="5427406" cy="914401"/>
          </a:xfrm>
        </p:spPr>
        <p:style>
          <a:lnRef idx="0">
            <a:schemeClr val="accent2"/>
          </a:lnRef>
          <a:fillRef idx="3">
            <a:schemeClr val="accent2"/>
          </a:fillRef>
          <a:effectRef idx="3">
            <a:schemeClr val="accent2"/>
          </a:effectRef>
          <a:fontRef idx="minor">
            <a:schemeClr val="lt1"/>
          </a:fontRef>
        </p:style>
        <p:txBody>
          <a:bodyPr>
            <a:normAutofit/>
          </a:bodyPr>
          <a:lstStyle/>
          <a:p>
            <a:r>
              <a:rPr lang="en-US" sz="2800" dirty="0">
                <a:effectLst>
                  <a:outerShdw blurRad="38100" dist="38100" dir="2700000" algn="tl">
                    <a:srgbClr val="000000">
                      <a:alpha val="43137"/>
                    </a:srgbClr>
                  </a:outerShdw>
                </a:effectLst>
              </a:rPr>
              <a:t>Folder Structure &amp; Analysis Report Screenshots</a:t>
            </a:r>
            <a:endParaRPr lang="en-US" sz="2800" dirty="0"/>
          </a:p>
        </p:txBody>
      </p:sp>
    </p:spTree>
    <p:extLst>
      <p:ext uri="{BB962C8B-B14F-4D97-AF65-F5344CB8AC3E}">
        <p14:creationId xmlns:p14="http://schemas.microsoft.com/office/powerpoint/2010/main" val="327331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8597-A99A-A1B2-698F-F55D5F6D3BB9}"/>
              </a:ext>
            </a:extLst>
          </p:cNvPr>
          <p:cNvSpPr>
            <a:spLocks noGrp="1"/>
          </p:cNvSpPr>
          <p:nvPr>
            <p:ph type="title"/>
          </p:nvPr>
        </p:nvSpPr>
        <p:spPr>
          <a:xfrm>
            <a:off x="6499123" y="1455174"/>
            <a:ext cx="4930877" cy="3482586"/>
          </a:xfrm>
        </p:spPr>
        <p:txBody>
          <a:bodyPr>
            <a:normAutofit fontScale="90000"/>
          </a:bodyPr>
          <a:lstStyle/>
          <a:p>
            <a:r>
              <a:rPr lang="en-US" dirty="0">
                <a:effectLst>
                  <a:outerShdw blurRad="38100" dist="38100" dir="2700000" algn="tl">
                    <a:srgbClr val="000000">
                      <a:alpha val="43137"/>
                    </a:srgbClr>
                  </a:outerShdw>
                </a:effectLst>
              </a:rPr>
              <a:t>“Without data, you’re just another person with an opinion.”</a:t>
            </a:r>
            <a:endParaRPr lang="en-IN" dirty="0">
              <a:effectLst>
                <a:outerShdw blurRad="38100" dist="38100" dir="2700000" algn="tl">
                  <a:srgbClr val="000000">
                    <a:alpha val="43137"/>
                  </a:srgbClr>
                </a:outerShdw>
              </a:effectLst>
            </a:endParaRPr>
          </a:p>
        </p:txBody>
      </p:sp>
      <p:sp>
        <p:nvSpPr>
          <p:cNvPr id="3" name="Picture Placeholder 2">
            <a:extLst>
              <a:ext uri="{FF2B5EF4-FFF2-40B4-BE49-F238E27FC236}">
                <a16:creationId xmlns:a16="http://schemas.microsoft.com/office/drawing/2014/main" id="{067B04A3-264D-95FB-DC87-790ACAB370FF}"/>
              </a:ext>
            </a:extLst>
          </p:cNvPr>
          <p:cNvSpPr>
            <a:spLocks noGrp="1"/>
          </p:cNvSpPr>
          <p:nvPr>
            <p:ph type="pic" sz="quarter" idx="13"/>
          </p:nvPr>
        </p:nvSpPr>
        <p:spPr/>
        <p:txBody>
          <a:bodyPr/>
          <a:lstStyle/>
          <a:p>
            <a:endParaRPr lang="en-IN"/>
          </a:p>
        </p:txBody>
      </p:sp>
      <p:sp>
        <p:nvSpPr>
          <p:cNvPr id="4" name="Text Placeholder 3">
            <a:extLst>
              <a:ext uri="{FF2B5EF4-FFF2-40B4-BE49-F238E27FC236}">
                <a16:creationId xmlns:a16="http://schemas.microsoft.com/office/drawing/2014/main" id="{C9883301-5535-2751-130B-64CE7C576958}"/>
              </a:ext>
            </a:extLst>
          </p:cNvPr>
          <p:cNvSpPr>
            <a:spLocks noGrp="1"/>
          </p:cNvSpPr>
          <p:nvPr>
            <p:ph type="body" idx="1"/>
          </p:nvPr>
        </p:nvSpPr>
        <p:spPr/>
        <p:txBody>
          <a:bodyPr/>
          <a:lstStyle/>
          <a:p>
            <a:r>
              <a:rPr lang="en-IN" dirty="0"/>
              <a:t>W. Edwards Deming </a:t>
            </a:r>
            <a:endParaRPr lang="en-US" dirty="0"/>
          </a:p>
          <a:p>
            <a:endParaRPr lang="en-IN" dirty="0"/>
          </a:p>
        </p:txBody>
      </p:sp>
      <p:pic>
        <p:nvPicPr>
          <p:cNvPr id="5" name="Picture Placeholder 5" descr="Close up of jellyfish">
            <a:extLst>
              <a:ext uri="{FF2B5EF4-FFF2-40B4-BE49-F238E27FC236}">
                <a16:creationId xmlns:a16="http://schemas.microsoft.com/office/drawing/2014/main" id="{98F5AD05-6DC6-47FD-9FAD-BAC1DA06EB1E}"/>
              </a:ext>
            </a:extLst>
          </p:cNvPr>
          <p:cNvPicPr>
            <a:picLocks noChangeAspect="1"/>
          </p:cNvPicPr>
          <p:nvPr/>
        </p:nvPicPr>
        <p:blipFill>
          <a:blip r:embed="rId2"/>
          <a:srcRect t="26" b="26"/>
          <a:stretch/>
        </p:blipFill>
        <p:spPr>
          <a:xfrm>
            <a:off x="-3048" y="1"/>
            <a:ext cx="6099048" cy="6857999"/>
          </a:xfrm>
          <a:prstGeom prst="rect">
            <a:avLst/>
          </a:prstGeom>
          <a:solidFill>
            <a:schemeClr val="bg1">
              <a:lumMod val="95000"/>
            </a:schemeClr>
          </a:solidFill>
        </p:spPr>
      </p:pic>
    </p:spTree>
    <p:extLst>
      <p:ext uri="{BB962C8B-B14F-4D97-AF65-F5344CB8AC3E}">
        <p14:creationId xmlns:p14="http://schemas.microsoft.com/office/powerpoint/2010/main" val="253496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527992" y="1349194"/>
            <a:ext cx="4023360" cy="1042219"/>
          </a:xfrm>
        </p:spPr>
        <p:txBody>
          <a:bodyPr>
            <a:noAutofit/>
          </a:bodyPr>
          <a:lstStyle/>
          <a:p>
            <a:r>
              <a:rPr lang="en-US" dirty="0">
                <a:effectLst>
                  <a:outerShdw blurRad="38100" dist="38100" dir="2700000" algn="tl">
                    <a:srgbClr val="000000">
                      <a:alpha val="43137"/>
                    </a:srgbClr>
                  </a:outerShdw>
                </a:effectLst>
              </a:rPr>
              <a:t>Data Cleaning and Pre-processing</a:t>
            </a:r>
            <a:endParaRPr lang="en-US" dirty="0"/>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527992" y="2546348"/>
            <a:ext cx="4161995" cy="1920240"/>
          </a:xfrm>
        </p:spPr>
        <p:txBody>
          <a:bodyPr/>
          <a:lstStyle/>
          <a:p>
            <a:pPr>
              <a:buFont typeface="Wingdings" panose="05000000000000000000" pitchFamily="2" charset="2"/>
              <a:buChar char="Ø"/>
            </a:pPr>
            <a:r>
              <a:rPr lang="en-US" dirty="0"/>
              <a:t>The data cleaning and pre-processing were critical to ensure the reliability and accuracy of telecom usage analysis.</a:t>
            </a:r>
          </a:p>
          <a:p>
            <a:pPr>
              <a:buFont typeface="Wingdings" panose="05000000000000000000" pitchFamily="2" charset="2"/>
              <a:buChar char="Ø"/>
            </a:pPr>
            <a:r>
              <a:rPr lang="en-US" dirty="0"/>
              <a:t>The raw dataset contained missing values, inconsistent data types, duplicate records, and outliers that could distort analytical insights.</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2549739273"/>
              </p:ext>
            </p:extLst>
          </p:nvPr>
        </p:nvGraphicFramePr>
        <p:xfrm>
          <a:off x="4984955" y="822325"/>
          <a:ext cx="6853084"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4BFB-7D61-E860-670D-35784D0A8C0C}"/>
              </a:ext>
            </a:extLst>
          </p:cNvPr>
          <p:cNvSpPr>
            <a:spLocks noGrp="1"/>
          </p:cNvSpPr>
          <p:nvPr>
            <p:ph type="title"/>
          </p:nvPr>
        </p:nvSpPr>
        <p:spPr>
          <a:xfrm>
            <a:off x="6812280" y="822960"/>
            <a:ext cx="5242068" cy="1920240"/>
          </a:xfrm>
        </p:spPr>
        <p:txBody>
          <a:bodyPr>
            <a:normAutofit/>
          </a:bodyPr>
          <a:lstStyle/>
          <a:p>
            <a:r>
              <a:rPr lang="en-IN" sz="4000" dirty="0">
                <a:effectLst>
                  <a:outerShdw blurRad="38100" dist="38100" dir="2700000" algn="tl">
                    <a:srgbClr val="000000">
                      <a:alpha val="43137"/>
                    </a:srgbClr>
                  </a:outerShdw>
                </a:effectLst>
              </a:rPr>
              <a:t>Processing Strategy</a:t>
            </a:r>
            <a:endParaRPr lang="en-US" sz="4000" dirty="0">
              <a:effectLst>
                <a:outerShdw blurRad="38100" dist="38100" dir="2700000" algn="tl">
                  <a:srgbClr val="000000">
                    <a:alpha val="43137"/>
                  </a:srgbClr>
                </a:outerShdw>
              </a:effectLst>
            </a:endParaRPr>
          </a:p>
        </p:txBody>
      </p:sp>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0" y="0"/>
            <a:ext cx="6108192" cy="6858000"/>
          </a:xfrm>
        </p:spPr>
      </p:pic>
      <p:sp>
        <p:nvSpPr>
          <p:cNvPr id="3" name="Text Placeholder 2">
            <a:extLst>
              <a:ext uri="{FF2B5EF4-FFF2-40B4-BE49-F238E27FC236}">
                <a16:creationId xmlns:a16="http://schemas.microsoft.com/office/drawing/2014/main" id="{80752F22-74B6-562C-F8BC-4ECCC8B6C6EF}"/>
              </a:ext>
            </a:extLst>
          </p:cNvPr>
          <p:cNvSpPr>
            <a:spLocks noGrp="1"/>
          </p:cNvSpPr>
          <p:nvPr>
            <p:ph sz="quarter" idx="14"/>
          </p:nvPr>
        </p:nvSpPr>
        <p:spPr>
          <a:xfrm>
            <a:off x="6812280" y="3097114"/>
            <a:ext cx="4663440" cy="2350008"/>
          </a:xfrm>
        </p:spPr>
        <p:txBody>
          <a:bodyPr/>
          <a:lstStyle/>
          <a:p>
            <a:r>
              <a:rPr lang="en-US" dirty="0"/>
              <a:t>Notebook executes cells sequentially.</a:t>
            </a:r>
          </a:p>
          <a:p>
            <a:r>
              <a:rPr lang="en-US" dirty="0"/>
              <a:t>Each transformation step is isolated and logged.</a:t>
            </a:r>
          </a:p>
          <a:p>
            <a:r>
              <a:rPr lang="en-US" dirty="0"/>
              <a:t>No in-place Excel editing to avoid performance bottlenecks.</a:t>
            </a:r>
          </a:p>
          <a:p>
            <a:r>
              <a:rPr lang="en-US" dirty="0"/>
              <a:t>Memory-level cleaning before persistence.</a:t>
            </a:r>
          </a:p>
        </p:txBody>
      </p:sp>
    </p:spTree>
    <p:extLst>
      <p:ext uri="{BB962C8B-B14F-4D97-AF65-F5344CB8AC3E}">
        <p14:creationId xmlns:p14="http://schemas.microsoft.com/office/powerpoint/2010/main" val="357460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pic>
        <p:nvPicPr>
          <p:cNvPr id="3" name="Picture 2">
            <a:extLst>
              <a:ext uri="{FF2B5EF4-FFF2-40B4-BE49-F238E27FC236}">
                <a16:creationId xmlns:a16="http://schemas.microsoft.com/office/drawing/2014/main" id="{C79893C7-ABF0-EA03-DA25-3C64988F4608}"/>
              </a:ext>
            </a:extLst>
          </p:cNvPr>
          <p:cNvPicPr>
            <a:picLocks noChangeAspect="1"/>
          </p:cNvPicPr>
          <p:nvPr/>
        </p:nvPicPr>
        <p:blipFill>
          <a:blip r:embed="rId3"/>
          <a:stretch>
            <a:fillRect/>
          </a:stretch>
        </p:blipFill>
        <p:spPr>
          <a:xfrm>
            <a:off x="6204155" y="830226"/>
            <a:ext cx="5722372" cy="57678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1078599" y="2652252"/>
            <a:ext cx="10515600" cy="776748"/>
          </a:xfrm>
        </p:spPr>
        <p:txBody>
          <a:bodyPr>
            <a:normAutofit/>
          </a:bodyPr>
          <a:lstStyle/>
          <a:p>
            <a:r>
              <a:rPr lang="en-IN" sz="4000" dirty="0">
                <a:effectLst>
                  <a:outerShdw blurRad="38100" dist="38100" dir="2700000" algn="tl">
                    <a:srgbClr val="000000">
                      <a:alpha val="43137"/>
                    </a:srgbClr>
                  </a:outerShdw>
                </a:effectLst>
              </a:rPr>
              <a:t>Logging Implementation</a:t>
            </a:r>
            <a:endParaRPr lang="en-US" sz="4000" dirty="0">
              <a:effectLst>
                <a:outerShdw blurRad="38100" dist="38100" dir="2700000" algn="tl">
                  <a:srgbClr val="000000">
                    <a:alpha val="43137"/>
                  </a:srgbClr>
                </a:outerShdw>
              </a:effectLst>
            </a:endParaRPr>
          </a:p>
        </p:txBody>
      </p:sp>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59" y="3529583"/>
            <a:ext cx="6649557" cy="2684403"/>
          </a:xfrm>
        </p:spPr>
        <p:txBody>
          <a:bodyPr/>
          <a:lstStyle/>
          <a:p>
            <a:pPr marL="285750" indent="-285750">
              <a:buFont typeface="Wingdings" panose="05000000000000000000" pitchFamily="2" charset="2"/>
              <a:buChar char="Ø"/>
            </a:pPr>
            <a:r>
              <a:rPr lang="en-IN" dirty="0"/>
              <a:t>Centralized logger configured at pipeline start.</a:t>
            </a:r>
          </a:p>
          <a:p>
            <a:pPr marL="285750" indent="-285750">
              <a:buFont typeface="Wingdings" panose="05000000000000000000" pitchFamily="2" charset="2"/>
              <a:buChar char="Ø"/>
            </a:pPr>
            <a:r>
              <a:rPr lang="en-IN" dirty="0"/>
              <a:t>INFO logs for every major step.</a:t>
            </a:r>
          </a:p>
          <a:p>
            <a:pPr marL="285750" indent="-285750">
              <a:buFont typeface="Wingdings" panose="05000000000000000000" pitchFamily="2" charset="2"/>
              <a:buChar char="Ø"/>
            </a:pPr>
            <a:r>
              <a:rPr lang="en-IN" dirty="0"/>
              <a:t>Column-level logs for transformations.</a:t>
            </a:r>
          </a:p>
          <a:p>
            <a:pPr marL="285750" indent="-285750">
              <a:buFont typeface="Wingdings" panose="05000000000000000000" pitchFamily="2" charset="2"/>
              <a:buChar char="Ø"/>
            </a:pPr>
            <a:r>
              <a:rPr lang="en-IN" dirty="0"/>
              <a:t>Error handling with descriptive messages.</a:t>
            </a:r>
          </a:p>
          <a:p>
            <a:pPr marL="285750" indent="-285750">
              <a:buFont typeface="Wingdings" panose="05000000000000000000" pitchFamily="2" charset="2"/>
              <a:buChar char="Ø"/>
            </a:pPr>
            <a:r>
              <a:rPr lang="en-IN" dirty="0"/>
              <a:t>Log file saved under </a:t>
            </a:r>
            <a:r>
              <a:rPr lang="en-IN" sz="2400" b="1" dirty="0">
                <a:effectLst>
                  <a:outerShdw blurRad="38100" dist="38100" dir="2700000" algn="tl">
                    <a:srgbClr val="000000">
                      <a:alpha val="43137"/>
                    </a:srgbClr>
                  </a:outerShdw>
                </a:effectLst>
              </a:rPr>
              <a:t>logs/</a:t>
            </a:r>
            <a:r>
              <a:rPr lang="en-IN" dirty="0"/>
              <a:t> directory</a:t>
            </a:r>
          </a:p>
          <a:p>
            <a:pPr marL="285750" indent="-285750">
              <a:buFont typeface="Wingdings" panose="05000000000000000000" pitchFamily="2" charset="2"/>
              <a:buChar char="Ø"/>
            </a:pPr>
            <a:r>
              <a:rPr lang="en-IN" dirty="0"/>
              <a:t>This is important implementation to track </a:t>
            </a:r>
          </a:p>
          <a:p>
            <a:r>
              <a:rPr lang="en-IN" b="1" dirty="0">
                <a:effectLst>
                  <a:outerShdw blurRad="38100" dist="38100" dir="2700000" algn="tl">
                    <a:srgbClr val="000000">
                      <a:alpha val="43137"/>
                    </a:srgbClr>
                  </a:outerShdw>
                </a:effectLst>
              </a:rPr>
              <a:t>     the activities in the </a:t>
            </a:r>
            <a:r>
              <a:rPr lang="en-IN" dirty="0"/>
              <a:t>pipeline of the project execution.</a:t>
            </a:r>
            <a:endParaRPr lang="en-US" dirty="0"/>
          </a:p>
        </p:txBody>
      </p:sp>
    </p:spTree>
    <p:extLst>
      <p:ext uri="{BB962C8B-B14F-4D97-AF65-F5344CB8AC3E}">
        <p14:creationId xmlns:p14="http://schemas.microsoft.com/office/powerpoint/2010/main" val="2477064464"/>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2.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Nature course presentation</Template>
  <TotalTime>187</TotalTime>
  <Words>1200</Words>
  <Application>Microsoft Office PowerPoint</Application>
  <PresentationFormat>Widescreen</PresentationFormat>
  <Paragraphs>139</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 LT Pro</vt:lpstr>
      <vt:lpstr>Avenir Next LT Pro Light</vt:lpstr>
      <vt:lpstr>Calibri</vt:lpstr>
      <vt:lpstr>Wingdings</vt:lpstr>
      <vt:lpstr>Custom</vt:lpstr>
      <vt:lpstr>TellCo Data Engineering &amp; EDA Pipeline</vt:lpstr>
      <vt:lpstr>Introduction</vt:lpstr>
      <vt:lpstr>Agenda</vt:lpstr>
      <vt:lpstr>Primary Goals</vt:lpstr>
      <vt:lpstr>Folder Structure &amp; Analysis Report Screenshots</vt:lpstr>
      <vt:lpstr>“Without data, you’re just another person with an opinion.”</vt:lpstr>
      <vt:lpstr>Data Cleaning and Pre-processing</vt:lpstr>
      <vt:lpstr>Processing Strategy</vt:lpstr>
      <vt:lpstr>Logging Implementation</vt:lpstr>
      <vt:lpstr>Why Parquet Format?</vt:lpstr>
      <vt:lpstr>Parquet Generation Flow</vt:lpstr>
      <vt:lpstr>PowerPoint Presentation</vt:lpstr>
      <vt:lpstr>Excel Generation Strategy</vt:lpstr>
      <vt:lpstr>Excel Sheets Created</vt:lpstr>
      <vt:lpstr>Analysis and Graphs</vt:lpstr>
      <vt:lpstr>Performance Optimization</vt:lpstr>
      <vt:lpstr>Business Value Delivered</vt:lpstr>
      <vt:lpstr>Screenshots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 Kumar Singh</dc:creator>
  <cp:lastModifiedBy>Aishwarya Kumar Singh</cp:lastModifiedBy>
  <cp:revision>28</cp:revision>
  <dcterms:created xsi:type="dcterms:W3CDTF">2025-12-21T17:41:05Z</dcterms:created>
  <dcterms:modified xsi:type="dcterms:W3CDTF">2025-12-21T21:16:06Z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